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0" r:id="rId3"/>
    <p:sldId id="340" r:id="rId5"/>
    <p:sldId id="292" r:id="rId6"/>
    <p:sldId id="341" r:id="rId7"/>
    <p:sldId id="342" r:id="rId8"/>
    <p:sldId id="291" r:id="rId9"/>
    <p:sldId id="299" r:id="rId10"/>
    <p:sldId id="343" r:id="rId11"/>
    <p:sldId id="301" r:id="rId12"/>
    <p:sldId id="336" r:id="rId13"/>
    <p:sldId id="344" r:id="rId14"/>
    <p:sldId id="337" r:id="rId15"/>
    <p:sldId id="339" r:id="rId16"/>
    <p:sldId id="363" r:id="rId17"/>
    <p:sldId id="364" r:id="rId18"/>
    <p:sldId id="365" r:id="rId19"/>
    <p:sldId id="366" r:id="rId20"/>
    <p:sldId id="367" r:id="rId21"/>
    <p:sldId id="377" r:id="rId22"/>
    <p:sldId id="378" r:id="rId23"/>
    <p:sldId id="379" r:id="rId24"/>
    <p:sldId id="380" r:id="rId25"/>
    <p:sldId id="381" r:id="rId26"/>
    <p:sldId id="382" r:id="rId27"/>
    <p:sldId id="345" r:id="rId28"/>
    <p:sldId id="346" r:id="rId29"/>
    <p:sldId id="347" r:id="rId30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 userDrawn="1">
          <p15:clr>
            <a:srgbClr val="A4A3A4"/>
          </p15:clr>
        </p15:guide>
        <p15:guide id="2" pos="2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757"/>
    <a:srgbClr val="737373"/>
    <a:srgbClr val="274991"/>
    <a:srgbClr val="FF0000"/>
    <a:srgbClr val="D48972"/>
    <a:srgbClr val="E0A998"/>
    <a:srgbClr val="FF9870"/>
    <a:srgbClr val="7CA82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188" y="-90"/>
      </p:cViewPr>
      <p:guideLst>
        <p:guide orient="horz" pos="1649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6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571500"/>
            <a:ext cx="9144000" cy="430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6127863" y="1713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.png"/><Relationship Id="rId3" Type="http://schemas.openxmlformats.org/officeDocument/2006/relationships/tags" Target="../tags/tag10.xml"/><Relationship Id="rId2" Type="http://schemas.openxmlformats.org/officeDocument/2006/relationships/image" Target="../media/image3.jpeg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2" Type="http://schemas.openxmlformats.org/officeDocument/2006/relationships/image" Target="../media/image1.png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-2"/>
            <a:ext cx="9141293" cy="5143501"/>
          </a:xfrm>
          <a:prstGeom prst="rect">
            <a:avLst/>
          </a:prstGeom>
        </p:spPr>
      </p:pic>
      <p:sp>
        <p:nvSpPr>
          <p:cNvPr id="39" name="文本框 38"/>
          <p:cNvSpPr txBox="1"/>
          <p:nvPr>
            <p:custDataLst>
              <p:tags r:id="rId2"/>
            </p:custDataLst>
          </p:nvPr>
        </p:nvSpPr>
        <p:spPr>
          <a:xfrm>
            <a:off x="3498112" y="1861456"/>
            <a:ext cx="4625163" cy="1175658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defRPr/>
            </a:pPr>
            <a:r>
              <a:rPr lang="zh-CN" altLang="en-US" sz="3600" b="1" kern="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项目一</a:t>
            </a:r>
            <a:r>
              <a:rPr lang="en-US" altLang="zh-CN" sz="3600" b="1" kern="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b="1" kern="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美甲概论</a:t>
            </a:r>
            <a:r>
              <a:rPr lang="en-US" altLang="zh-CN" sz="3600" b="1" kern="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3600" b="1" kern="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38"/>
          <p:cNvSpPr txBox="1"/>
          <p:nvPr>
            <p:custDataLst>
              <p:tags r:id="rId3"/>
            </p:custDataLst>
          </p:nvPr>
        </p:nvSpPr>
        <p:spPr>
          <a:xfrm>
            <a:off x="3661145" y="2845728"/>
            <a:ext cx="4625163" cy="1175658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</a:t>
            </a:r>
            <a:r>
              <a:rPr lang="zh-CN" altLang="en-US" sz="2800" b="1" kern="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务一 科学认识指甲</a:t>
            </a:r>
            <a:endParaRPr lang="zh-CN" altLang="en-US" sz="2800" b="1" kern="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2758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chemeClr val="bg1">
                    <a:lumMod val="85000"/>
                  </a:schemeClr>
                </a:solidFill>
              </a:rPr>
              <a:t> 指甲的结构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19325" y="1033780"/>
            <a:ext cx="659892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甲半月：也叫甲弧影，位于甲根与甲床的连接处，呈白色半月形的区域甲</a:t>
            </a:r>
            <a:r>
              <a:rPr lang="en-US" sz="1600" b="0">
                <a:solidFill>
                  <a:srgbClr val="C00000"/>
                </a:solidFill>
                <a:latin typeface="Calibri" panose="020F0502020204030204" pitchFamily="34" charset="0"/>
              </a:rPr>
              <a:t>    </a:t>
            </a:r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沟：是指沿指甲周围的皮肤凹陷之处，甲壁是甲沟处的皮肤甲上皮：是指甲深入皮肤的边缘地带。角</a:t>
            </a:r>
            <a:r>
              <a:rPr lang="en-US" sz="1600" b="0">
                <a:solidFill>
                  <a:srgbClr val="C00000"/>
                </a:solidFill>
                <a:latin typeface="Calibri" panose="020F0502020204030204" pitchFamily="34" charset="0"/>
              </a:rPr>
              <a:t>    </a:t>
            </a:r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质：甲上皮细胞新陈代谢产生角质，也就是我们常说的死皮。甲</a:t>
            </a:r>
            <a:r>
              <a:rPr lang="en-US" sz="1600" b="0">
                <a:solidFill>
                  <a:srgbClr val="C00000"/>
                </a:solidFill>
                <a:latin typeface="Calibri" panose="020F0502020204030204" pitchFamily="34" charset="0"/>
              </a:rPr>
              <a:t>    </a:t>
            </a:r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盖：也叫甲板，位于指皮与指甲前缘之间，附着在甲床上。游离缘：也叫微笑线，位于甲床的前缘指</a:t>
            </a:r>
            <a:r>
              <a:rPr lang="en-US" sz="1600" b="0">
                <a:solidFill>
                  <a:srgbClr val="C00000"/>
                </a:solidFill>
                <a:latin typeface="Calibri" panose="020F0502020204030204" pitchFamily="34" charset="0"/>
              </a:rPr>
              <a:t>    </a:t>
            </a:r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芯：指甲前缘下的薄层皮肤甲前缘：也叫指尖，是指甲延伸出甲床的部分甲</a:t>
            </a:r>
            <a:r>
              <a:rPr lang="en-US" sz="1600" b="0">
                <a:solidFill>
                  <a:srgbClr val="C00000"/>
                </a:solidFill>
                <a:latin typeface="Calibri" panose="020F0502020204030204" pitchFamily="34" charset="0"/>
              </a:rPr>
              <a:t>    </a:t>
            </a:r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床：位于指甲的下面，含有大量毛细血管和神经，与指甲紧密相连，</a:t>
            </a:r>
            <a:r>
              <a:rPr lang="en-US" alt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  <a:endParaRPr lang="en-US" altLang="zh-CN" sz="1600" b="0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           </a:t>
            </a:r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由于含有毛细血管，所以甲床呈粉红色。甲</a:t>
            </a:r>
            <a:r>
              <a:rPr lang="en-US" sz="1600" b="0">
                <a:solidFill>
                  <a:srgbClr val="C00000"/>
                </a:solidFill>
                <a:latin typeface="Calibri" panose="020F0502020204030204" pitchFamily="34" charset="0"/>
              </a:rPr>
              <a:t>    </a:t>
            </a:r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根：位于指甲根部皮肤下面，较为薄软，其作用是以新产生的指甲</a:t>
            </a:r>
            <a:r>
              <a:rPr lang="en-US" alt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en-US" altLang="zh-CN" sz="1600" b="0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           </a:t>
            </a:r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细胞推动老细胞向外生长，促进指甲的更新。甲</a:t>
            </a:r>
            <a:r>
              <a:rPr lang="en-US" sz="1600" b="0">
                <a:solidFill>
                  <a:srgbClr val="C00000"/>
                </a:solidFill>
                <a:latin typeface="Calibri" panose="020F0502020204030204" pitchFamily="34" charset="0"/>
              </a:rPr>
              <a:t>    </a:t>
            </a:r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基：也叫甲母，位于指甲根部，其作用是产生组成指甲的角质蛋白</a:t>
            </a:r>
            <a:endParaRPr lang="zh-CN" sz="1600" b="0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          </a:t>
            </a:r>
            <a:r>
              <a:rPr lang="zh-CN" sz="1600" b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细胞。是指甲生长的源泉。</a:t>
            </a:r>
            <a:endParaRPr lang="zh-CN" altLang="en-US" sz="1600" b="0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956562" y="2381999"/>
            <a:ext cx="5549532" cy="1491343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2400" y="2773728"/>
            <a:ext cx="353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  </a:t>
            </a:r>
            <a:endParaRPr lang="zh-CN" altLang="en-US" sz="4000" dirty="0">
              <a:solidFill>
                <a:srgbClr val="FF0000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05167" y="2828589"/>
            <a:ext cx="4652321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三、指甲的生长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2758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505075" y="1617345"/>
            <a:ext cx="6132830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sz="1400" dirty="0">
              <a:solidFill>
                <a:srgbClr val="FF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1、指甲每天生长0.1mm，每月生长3.mm左右，其新陈代谢的周期为六个月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     </a:t>
            </a:r>
            <a:r>
              <a:rPr lang="zh-CN" altLang="zh-CN" sz="1400" dirty="0">
                <a:solidFill>
                  <a:srgbClr val="C00000"/>
                </a:solidFill>
              </a:rPr>
              <a:t>左右。脚指甲的生长速度约为手指甲的一半，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2、指甲的生长速度会随着季节的变化而变化。夏季由于天气炎热，人体的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     </a:t>
            </a:r>
            <a:r>
              <a:rPr lang="zh-CN" altLang="zh-CN" sz="1400" dirty="0">
                <a:solidFill>
                  <a:srgbClr val="C00000"/>
                </a:solidFill>
              </a:rPr>
              <a:t>新陈代谢也随之加快，因此指甲的生长速度也较快。相比之下，冬季则会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     </a:t>
            </a:r>
            <a:r>
              <a:rPr lang="zh-CN" altLang="zh-CN" sz="1400" dirty="0">
                <a:solidFill>
                  <a:srgbClr val="C00000"/>
                </a:solidFill>
              </a:rPr>
              <a:t>较慢。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3、经常运动的手，血液循环较快，一般其指甲的生长速度比常人更快。就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     </a:t>
            </a:r>
            <a:r>
              <a:rPr lang="zh-CN" altLang="zh-CN" sz="1400" dirty="0">
                <a:solidFill>
                  <a:srgbClr val="C00000"/>
                </a:solidFill>
              </a:rPr>
              <a:t>个体而言，中指的生长速度最快，其次是食指，再就是无名指，再就是小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     </a:t>
            </a:r>
            <a:r>
              <a:rPr lang="zh-CN" altLang="zh-CN" sz="1400" dirty="0">
                <a:solidFill>
                  <a:srgbClr val="C00000"/>
                </a:solidFill>
              </a:rPr>
              <a:t>指，大拇指长得最慢。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4、经过长期观察发现：男性的指甲生长速度比女性略快；右手指甲比左手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     </a:t>
            </a:r>
            <a:r>
              <a:rPr lang="zh-CN" altLang="zh-CN" sz="1400" dirty="0">
                <a:solidFill>
                  <a:srgbClr val="C00000"/>
                </a:solidFill>
              </a:rPr>
              <a:t>长得快；白天比晚上长得快；夏天比冬天长得快；青壮年的指甲比老年和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     </a:t>
            </a:r>
            <a:r>
              <a:rPr lang="zh-CN" altLang="zh-CN" sz="1400" dirty="0">
                <a:solidFill>
                  <a:srgbClr val="C00000"/>
                </a:solidFill>
              </a:rPr>
              <a:t>儿童的长得快；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400" dirty="0">
                <a:solidFill>
                  <a:srgbClr val="C00000"/>
                </a:solidFill>
              </a:rPr>
              <a:t>5、经常生病或长期处于亚健康的人，其指甲生长速度一般较慢。</a:t>
            </a:r>
            <a:endParaRPr lang="zh-CN" altLang="zh-CN" sz="1400" dirty="0">
              <a:solidFill>
                <a:srgbClr val="C00000"/>
              </a:solidFill>
            </a:endParaRPr>
          </a:p>
          <a:p>
            <a:r>
              <a:rPr lang="zh-CN" altLang="zh-CN" sz="1600" dirty="0">
                <a:solidFill>
                  <a:srgbClr val="FF0000"/>
                </a:solidFill>
              </a:rPr>
              <a:t> </a:t>
            </a:r>
            <a:endParaRPr lang="zh-CN" altLang="zh-CN" sz="1600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chemeClr val="bg1">
                    <a:lumMod val="85000"/>
                  </a:schemeClr>
                </a:solidFill>
              </a:rPr>
              <a:t> 指甲生长的特点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24125" y="802640"/>
            <a:ext cx="51936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600" b="1" dirty="0">
                <a:solidFill>
                  <a:srgbClr val="C00000"/>
                </a:solidFill>
                <a:sym typeface="+mn-ea"/>
              </a:rPr>
              <a:t>指甲生长的特点</a:t>
            </a:r>
            <a:endParaRPr lang="zh-CN" altLang="zh-CN" sz="1600" b="1" dirty="0">
              <a:solidFill>
                <a:srgbClr val="C00000"/>
              </a:solidFill>
            </a:endParaRPr>
          </a:p>
          <a:p>
            <a:endParaRPr lang="zh-CN" altLang="zh-CN" sz="1200" dirty="0">
              <a:solidFill>
                <a:srgbClr val="C00000"/>
              </a:solidFill>
              <a:sym typeface="+mn-ea"/>
            </a:endParaRPr>
          </a:p>
          <a:p>
            <a:r>
              <a:rPr lang="zh-CN" altLang="zh-CN" sz="1200" dirty="0">
                <a:solidFill>
                  <a:srgbClr val="C00000"/>
                </a:solidFill>
                <a:sym typeface="+mn-ea"/>
              </a:rPr>
              <a:t>指甲是生长于手指第一节背侧上的一片角质结构，和毛发、汗腺、牙齿一样，在解剖学上被称作皮肤衍生物。指甲的主要成分是角质蛋白。</a:t>
            </a:r>
            <a:endParaRPr lang="zh-CN" altLang="zh-CN" sz="1200" dirty="0">
              <a:solidFill>
                <a:srgbClr val="C00000"/>
              </a:solidFill>
            </a:endParaRPr>
          </a:p>
          <a:p>
            <a:endParaRPr lang="zh-CN" altLang="zh-CN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2758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69407" y="1267294"/>
            <a:ext cx="5921352" cy="2646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    </a:t>
            </a:r>
            <a:r>
              <a:rPr lang="en-US" altLang="zh-CN" sz="2000" b="1" dirty="0">
                <a:solidFill>
                  <a:srgbClr val="C00000"/>
                </a:solidFill>
              </a:rPr>
              <a:t>  </a:t>
            </a:r>
            <a:r>
              <a:rPr lang="zh-CN" sz="2000" b="1" dirty="0">
                <a:solidFill>
                  <a:srgbClr val="C00000"/>
                </a:solidFill>
              </a:rPr>
              <a:t>指甲的类型：</a:t>
            </a:r>
            <a:endParaRPr lang="zh-CN" sz="1800" dirty="0">
              <a:solidFill>
                <a:srgbClr val="C00000"/>
              </a:solidFill>
            </a:endParaRPr>
          </a:p>
          <a:p>
            <a:endParaRPr lang="zh-CN" sz="1800" dirty="0">
              <a:solidFill>
                <a:srgbClr val="C00000"/>
              </a:solidFill>
            </a:endParaRPr>
          </a:p>
          <a:p>
            <a:r>
              <a:rPr lang="zh-CN" sz="1600" dirty="0">
                <a:solidFill>
                  <a:srgbClr val="C00000"/>
                </a:solidFill>
              </a:rPr>
              <a:t>1、健康型：指甲表面平滑圆润，富有弹性，成粉红色。</a:t>
            </a:r>
            <a:endParaRPr lang="zh-CN" sz="1600" dirty="0">
              <a:solidFill>
                <a:srgbClr val="C00000"/>
              </a:solidFill>
            </a:endParaRPr>
          </a:p>
          <a:p>
            <a:endParaRPr lang="zh-CN" sz="1600" dirty="0">
              <a:solidFill>
                <a:srgbClr val="C00000"/>
              </a:solidFill>
            </a:endParaRPr>
          </a:p>
          <a:p>
            <a:r>
              <a:rPr lang="zh-CN" sz="1600" dirty="0">
                <a:solidFill>
                  <a:srgbClr val="C00000"/>
                </a:solidFill>
              </a:rPr>
              <a:t>2、干燥型:</a:t>
            </a:r>
            <a:r>
              <a:rPr lang="en-US" altLang="zh-CN" sz="1600" dirty="0">
                <a:solidFill>
                  <a:srgbClr val="C00000"/>
                </a:solidFill>
              </a:rPr>
              <a:t>   </a:t>
            </a:r>
            <a:r>
              <a:rPr lang="zh-CN" sz="1600" dirty="0">
                <a:solidFill>
                  <a:srgbClr val="C00000"/>
                </a:solidFill>
              </a:rPr>
              <a:t>指甲边缘破损、形成薄片状有裂开和剥落的现象。</a:t>
            </a:r>
            <a:endParaRPr lang="zh-CN" sz="1600" dirty="0">
              <a:solidFill>
                <a:srgbClr val="C00000"/>
              </a:solidFill>
            </a:endParaRPr>
          </a:p>
          <a:p>
            <a:endParaRPr lang="zh-CN" sz="1600" dirty="0">
              <a:solidFill>
                <a:srgbClr val="C00000"/>
              </a:solidFill>
            </a:endParaRPr>
          </a:p>
          <a:p>
            <a:r>
              <a:rPr lang="zh-CN" sz="1600" dirty="0">
                <a:solidFill>
                  <a:srgbClr val="C00000"/>
                </a:solidFill>
              </a:rPr>
              <a:t>3、坚硬型：指甲有一定厚度，非常坚硬，一般会呈弯曲状，如</a:t>
            </a:r>
            <a:r>
              <a:rPr lang="en-US" altLang="zh-CN" sz="1600" dirty="0">
                <a:solidFill>
                  <a:srgbClr val="C00000"/>
                </a:solidFill>
              </a:rPr>
              <a:t> </a:t>
            </a:r>
            <a:endParaRPr lang="en-US" altLang="zh-CN" sz="1600" dirty="0">
              <a:solidFill>
                <a:srgbClr val="C00000"/>
              </a:solidFill>
            </a:endParaRPr>
          </a:p>
          <a:p>
            <a:r>
              <a:rPr lang="en-US" altLang="zh-CN" sz="1600" dirty="0">
                <a:solidFill>
                  <a:srgbClr val="C00000"/>
                </a:solidFill>
              </a:rPr>
              <a:t>                        </a:t>
            </a:r>
            <a:r>
              <a:rPr lang="zh-CN" sz="1600" dirty="0">
                <a:solidFill>
                  <a:srgbClr val="C00000"/>
                </a:solidFill>
              </a:rPr>
              <a:t>鹰嘴，无弹性。这类指甲不容易断裂。</a:t>
            </a:r>
            <a:endParaRPr lang="zh-CN" sz="1600" dirty="0">
              <a:solidFill>
                <a:srgbClr val="C00000"/>
              </a:solidFill>
            </a:endParaRPr>
          </a:p>
          <a:p>
            <a:endParaRPr lang="zh-CN" sz="1600" dirty="0">
              <a:solidFill>
                <a:srgbClr val="C00000"/>
              </a:solidFill>
            </a:endParaRPr>
          </a:p>
          <a:p>
            <a:r>
              <a:rPr lang="zh-CN" sz="1600" dirty="0">
                <a:solidFill>
                  <a:srgbClr val="C00000"/>
                </a:solidFill>
              </a:rPr>
              <a:t>4、损伤型：指甲薄软，容易破裂，没有光泽。</a:t>
            </a:r>
            <a:endParaRPr lang="zh-CN" sz="1600" dirty="0">
              <a:solidFill>
                <a:srgbClr val="C0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chemeClr val="bg1">
                    <a:lumMod val="85000"/>
                  </a:schemeClr>
                </a:solidFill>
              </a:rPr>
              <a:t> 指甲生长的特点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956562" y="2381999"/>
            <a:ext cx="5549532" cy="1491343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2400" y="2773728"/>
            <a:ext cx="353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  </a:t>
            </a:r>
            <a:endParaRPr lang="zh-CN" altLang="en-US" sz="4000" dirty="0">
              <a:solidFill>
                <a:srgbClr val="FF0000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05167" y="2828589"/>
            <a:ext cx="4652321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四、健康指甲的特点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2758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51885" y="967740"/>
            <a:ext cx="435673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        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  <a:cs typeface="+mj-lt"/>
              </a:rPr>
              <a:t> </a:t>
            </a:r>
            <a:r>
              <a:rPr lang="zh-CN" sz="2000" dirty="0">
                <a:solidFill>
                  <a:srgbClr val="C00000"/>
                </a:solidFill>
                <a:latin typeface="+mj-lt"/>
                <a:cs typeface="+mj-lt"/>
              </a:rPr>
              <a:t>健康的指甲因血液循环充分而呈现自然的粉红色，表面光滑圆润，厚薄适度，形状平滑光洁，呈半透明弧状，表面无纵横沟纹，指甲对称，不偏斜，无凹陷或末端向上翘起的现象。</a:t>
            </a:r>
            <a:endParaRPr lang="zh-CN" sz="2000" b="1" dirty="0">
              <a:solidFill>
                <a:srgbClr val="C00000"/>
              </a:solidFill>
              <a:latin typeface="+mj-lt"/>
            </a:endParaRPr>
          </a:p>
          <a:p>
            <a:endParaRPr lang="zh-CN" sz="2000" dirty="0">
              <a:solidFill>
                <a:srgbClr val="FF0000"/>
              </a:solidFill>
              <a:latin typeface="+mj-lt"/>
            </a:endParaRPr>
          </a:p>
          <a:p>
            <a:endParaRPr lang="zh-CN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chemeClr val="bg1">
                    <a:lumMod val="85000"/>
                  </a:schemeClr>
                </a:solidFill>
              </a:rPr>
              <a:t> 健康指甲的特点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图片 -2147482623" descr="2997737682f649879037bd9b3b3e8e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10268" y="2921635"/>
            <a:ext cx="2257425" cy="1692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621" descr="mp49240045_1450408486073_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7289" b="-4048"/>
          <a:stretch>
            <a:fillRect/>
          </a:stretch>
        </p:blipFill>
        <p:spPr>
          <a:xfrm>
            <a:off x="6385560" y="2921635"/>
            <a:ext cx="2288540" cy="1699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956562" y="2413114"/>
            <a:ext cx="5549532" cy="1491343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2400" y="2773728"/>
            <a:ext cx="353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  </a:t>
            </a:r>
            <a:endParaRPr lang="zh-CN" altLang="en-US" sz="4000" dirty="0">
              <a:solidFill>
                <a:srgbClr val="FF0000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1820" y="2819400"/>
            <a:ext cx="5320665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五、问题甲的种类及预防与养护</a:t>
            </a:r>
            <a:endParaRPr lang="zh-CN" alt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2758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63265" y="990600"/>
            <a:ext cx="435673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      </a:t>
            </a:r>
            <a:r>
              <a:rPr lang="en-US" altLang="zh-CN" sz="2000" b="1" dirty="0">
                <a:solidFill>
                  <a:srgbClr val="C00000"/>
                </a:solidFill>
              </a:rPr>
              <a:t>问题甲是指甲出现了不健康的状况，影响了指甲的颜色、形状或引起炎症，出现疼痛等。</a:t>
            </a:r>
            <a:r>
              <a:rPr lang="en-US" altLang="zh-CN" sz="2000" b="1" dirty="0">
                <a:solidFill>
                  <a:srgbClr val="FF0000"/>
                </a:solidFill>
              </a:rPr>
              <a:t>   </a:t>
            </a:r>
            <a:endParaRPr lang="zh-CN" sz="1600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chemeClr val="bg1">
                    <a:lumMod val="85000"/>
                  </a:schemeClr>
                </a:solidFill>
              </a:rPr>
              <a:t> 问题甲的定义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73742852" name="图片 1073742851" descr="101_CV~1"/>
          <p:cNvPicPr>
            <a:picLocks noRot="1"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63558" y="2176780"/>
            <a:ext cx="4755515" cy="2537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2758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225040" y="1289685"/>
            <a:ext cx="6057265" cy="29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</a:rPr>
              <a:t>1</a:t>
            </a:r>
            <a:r>
              <a:rPr lang="zh-CN" altLang="en-US" sz="1200" b="1" dirty="0">
                <a:solidFill>
                  <a:srgbClr val="C00000"/>
                </a:solidFill>
              </a:rPr>
              <a:t>、</a:t>
            </a:r>
            <a:r>
              <a:rPr lang="en-US" altLang="zh-CN" sz="1200" b="1" dirty="0">
                <a:solidFill>
                  <a:srgbClr val="C00000"/>
                </a:solidFill>
              </a:rPr>
              <a:t>指甲萎缩：</a:t>
            </a:r>
            <a:r>
              <a:rPr lang="en-US" altLang="zh-CN" sz="1200" dirty="0">
                <a:solidFill>
                  <a:srgbClr val="C00000"/>
                </a:solidFill>
              </a:rPr>
              <a:t>经常接触化学品以及指芯受损都容易使指甲萎缩、失去光泽。 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严重时会使整个指甲剥落。</a:t>
            </a:r>
            <a:endParaRPr lang="en-US" altLang="zh-CN" sz="1200" b="1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处理方法：</a:t>
            </a:r>
            <a:r>
              <a:rPr lang="en-US" altLang="zh-CN" sz="1200" dirty="0">
                <a:solidFill>
                  <a:srgbClr val="C00000"/>
                </a:solidFill>
              </a:rPr>
              <a:t>(1) 指甲萎缩不严重时，可以直接制作水晶指甲或光疗指甲，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但要注意卡上指托板的方法。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(2) 指甲萎缩使指芯外露时，可以采用残甲修补法，先制造指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甲前缘，再做水晶指甲。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(3) 指甲萎缩严重(萎缩部分超过甲盖上部1/3)并伴有炎症时，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请 建议顾客去医院治疗</a:t>
            </a:r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b="1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2、咬残指甲：</a:t>
            </a:r>
            <a:r>
              <a:rPr lang="en-US" altLang="zh-CN" sz="1200" dirty="0">
                <a:solidFill>
                  <a:srgbClr val="C00000"/>
                </a:solidFill>
              </a:rPr>
              <a:t>咬指甲是一个不好的习惯，多为缺乏安全感，依赖性强所致。</a:t>
            </a:r>
            <a:endParaRPr lang="en-US" altLang="zh-CN" sz="1200" b="1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处理方法:    </a:t>
            </a:r>
            <a:r>
              <a:rPr lang="en-US" altLang="zh-CN" sz="1200" dirty="0">
                <a:solidFill>
                  <a:srgbClr val="C00000"/>
                </a:solidFill>
              </a:rPr>
              <a:t>(1)可以做水晶甲，不但可以美化指甲，还有助于改掉坏习惯。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(2)细心修整指甲前缘，并营养呵护。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(3)鼓励顾客定期修指甲和正确营养调理。</a:t>
            </a:r>
            <a:endParaRPr lang="en-US" altLang="zh-CN" sz="1200" b="1" dirty="0">
              <a:solidFill>
                <a:srgbClr val="C00000"/>
              </a:solidFill>
            </a:endParaRPr>
          </a:p>
          <a:p>
            <a:endParaRPr lang="en-US" altLang="zh-CN" sz="1400" b="1" dirty="0">
              <a:solidFill>
                <a:srgbClr val="C00000"/>
              </a:solidFill>
            </a:endParaRPr>
          </a:p>
          <a:p>
            <a:endParaRPr lang="zh-CN" sz="1400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</a:rPr>
              <a:t>问题甲的种类及预防与养护</a:t>
            </a:r>
            <a:endParaRPr lang="zh-CN" altLang="en-US" sz="16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图片 3" descr="微信图片_202302271138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10805" y="1289685"/>
            <a:ext cx="937895" cy="1327150"/>
          </a:xfrm>
          <a:prstGeom prst="rect">
            <a:avLst/>
          </a:prstGeom>
        </p:spPr>
      </p:pic>
      <p:pic>
        <p:nvPicPr>
          <p:cNvPr id="5" name="图片 4" descr="微信图片_2023022711484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05" y="3168015"/>
            <a:ext cx="900430" cy="12573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2758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71090" y="1295400"/>
            <a:ext cx="6057265" cy="3261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</a:rPr>
              <a:t>3、指甲淤血：</a:t>
            </a:r>
            <a:r>
              <a:rPr lang="en-US" altLang="zh-CN" sz="1200" dirty="0">
                <a:solidFill>
                  <a:srgbClr val="C00000"/>
                </a:solidFill>
              </a:rPr>
              <a:t>指甲下呈现血丝或出现蓝黑色的斑点，大多数由于外力撞击、 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挤压、碰撞而成，也有的是受猪肉中旋毛虫感染或肝病所影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响造成。</a:t>
            </a:r>
            <a:endParaRPr lang="en-US" altLang="zh-CN" sz="1200" b="1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处理方法:    </a:t>
            </a:r>
            <a:r>
              <a:rPr lang="en-US" altLang="zh-CN" sz="1200" dirty="0">
                <a:solidFill>
                  <a:srgbClr val="C00000"/>
                </a:solidFill>
              </a:rPr>
              <a:t>(1)如果指甲未伤至甲根、甲基，则指甲会正常生长。可以进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行自然甲修护。为甲面涂抹深色加以覆盖。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(2)各类美甲方法均可使用，主要是要注意覆盖住斑点部分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(3)如果指甲体松动或伴有炎症请务必去医院治疗。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  <a:cs typeface="+mn-lt"/>
              </a:rPr>
              <a:t>4、甲沟破裂</a:t>
            </a:r>
            <a:r>
              <a:rPr lang="zh-CN" altLang="en-US" sz="1200" b="1" dirty="0">
                <a:solidFill>
                  <a:srgbClr val="C00000"/>
                </a:solidFill>
                <a:cs typeface="+mn-lt"/>
              </a:rPr>
              <a:t>：</a:t>
            </a:r>
            <a:r>
              <a:rPr lang="en-US" altLang="zh-CN" sz="1200" dirty="0">
                <a:solidFill>
                  <a:srgbClr val="C00000"/>
                </a:solidFill>
              </a:rPr>
              <a:t>进入秋冬季时，气温逐渐下降，皮肤腺的分泌随之减少，手、 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脚暴露在外面的部分散热面大，手上的油脂迅速挥发，逐渐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在甲沟处出现裂口、流血等破损现象。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 处理方法:  </a:t>
            </a:r>
            <a:r>
              <a:rPr lang="en-US" altLang="zh-CN" sz="1200" dirty="0">
                <a:solidFill>
                  <a:srgbClr val="C00000"/>
                </a:solidFill>
              </a:rPr>
              <a:t>(1)适当减少洗手次数，洗完后，用干软毛巾吸干水分，并擦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营养油保护皮肤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(2)定期做蜜蜡手护理。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(3)多食用胡萝卜、菠菜等富含维生素A的食物</a:t>
            </a:r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   </a:t>
            </a:r>
            <a:endParaRPr lang="zh-CN" sz="1400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</a:rPr>
              <a:t>问题甲的种类及预防与养护</a:t>
            </a:r>
            <a:endParaRPr lang="zh-CN" altLang="en-US" sz="16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图片 3" descr="微信图片_2023022711484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0655" y="1148080"/>
            <a:ext cx="886460" cy="1339850"/>
          </a:xfrm>
          <a:prstGeom prst="rect">
            <a:avLst/>
          </a:prstGeom>
        </p:spPr>
      </p:pic>
      <p:pic>
        <p:nvPicPr>
          <p:cNvPr id="5" name="图片 4" descr="微信图片_2023022711484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80" y="2873375"/>
            <a:ext cx="765810" cy="12890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-2"/>
            <a:ext cx="9141293" cy="51435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03968" y="896353"/>
            <a:ext cx="7052929" cy="3681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 smtClean="0">
              <a:solidFill>
                <a:schemeClr val="bg1"/>
              </a:solidFill>
            </a:endParaRPr>
          </a:p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65944" y="844517"/>
            <a:ext cx="1435396" cy="755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目 录</a:t>
            </a:r>
            <a:endParaRPr lang="zh-CN" altLang="en-US" sz="36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585693" y="1891683"/>
            <a:ext cx="466885" cy="466885"/>
          </a:xfrm>
          <a:prstGeom prst="ellipse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85692" y="2656411"/>
            <a:ext cx="466885" cy="466885"/>
          </a:xfrm>
          <a:prstGeom prst="ellipse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2585693" y="3445661"/>
            <a:ext cx="466885" cy="466885"/>
          </a:xfrm>
          <a:prstGeom prst="ellipse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5353378" y="1891233"/>
            <a:ext cx="466885" cy="466885"/>
          </a:xfrm>
          <a:prstGeom prst="ellipse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5361410" y="2656410"/>
            <a:ext cx="466885" cy="466885"/>
          </a:xfrm>
          <a:prstGeom prst="ellipse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5353378" y="3424052"/>
            <a:ext cx="466885" cy="466885"/>
          </a:xfrm>
          <a:prstGeom prst="ellipse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209022" y="1881762"/>
            <a:ext cx="1513844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C00000"/>
                </a:solidFill>
              </a:rPr>
              <a:t>课前准备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24640" y="1913571"/>
            <a:ext cx="1513844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C00000"/>
                </a:solidFill>
              </a:rPr>
              <a:t>知识</a:t>
            </a:r>
            <a:r>
              <a:rPr lang="zh-CN" altLang="en-US" sz="1800" b="1" dirty="0" smtClean="0">
                <a:solidFill>
                  <a:srgbClr val="C00000"/>
                </a:solidFill>
              </a:rPr>
              <a:t>准</a:t>
            </a:r>
            <a:r>
              <a:rPr lang="zh-CN" altLang="en-US" sz="1800" b="1" dirty="0">
                <a:solidFill>
                  <a:srgbClr val="C00000"/>
                </a:solidFill>
              </a:rPr>
              <a:t>备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09022" y="2677487"/>
            <a:ext cx="1513844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C00000"/>
                </a:solidFill>
              </a:rPr>
              <a:t>导入</a:t>
            </a:r>
            <a:r>
              <a:rPr lang="zh-CN" altLang="en-US" sz="1800" b="1" dirty="0" smtClean="0">
                <a:solidFill>
                  <a:srgbClr val="C00000"/>
                </a:solidFill>
              </a:rPr>
              <a:t>新</a:t>
            </a:r>
            <a:r>
              <a:rPr lang="zh-CN" altLang="en-US" sz="1800" b="1" dirty="0">
                <a:solidFill>
                  <a:srgbClr val="C00000"/>
                </a:solidFill>
              </a:rPr>
              <a:t>课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62092" y="2698564"/>
            <a:ext cx="1513844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C00000"/>
                </a:solidFill>
              </a:rPr>
              <a:t>课堂小结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62092" y="3466737"/>
            <a:ext cx="1513844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C00000"/>
                </a:solidFill>
              </a:rPr>
              <a:t>课后作业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10555" y="3487813"/>
            <a:ext cx="1513844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C00000"/>
                </a:solidFill>
              </a:rPr>
              <a:t>三维目标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2758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260600" y="1146810"/>
            <a:ext cx="6351905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</a:rPr>
              <a:t>5、指甲起皱：</a:t>
            </a:r>
            <a:r>
              <a:rPr lang="en-US" altLang="zh-CN" sz="1200" dirty="0">
                <a:solidFill>
                  <a:srgbClr val="C00000"/>
                </a:solidFill>
              </a:rPr>
              <a:t>指甲表面出现纵向纹理，一般是由于疾病、节食、吸烟、不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规律的生活、精神紧张所造成。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处理方法：</a:t>
            </a:r>
            <a:r>
              <a:rPr lang="en-US" altLang="zh-CN" sz="1200" dirty="0">
                <a:solidFill>
                  <a:srgbClr val="C00000"/>
                </a:solidFill>
              </a:rPr>
              <a:t>(1)一般情况下，不影响做美甲。此类指甲表面较干燥，经常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做手部护理并建议顾客做合理的休息及调养，会使表面症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状得到缓解。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(2)美甲时，表面刻磨时凹凸不平的侧面都要刻磨到位。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6、蛋壳形指甲：</a:t>
            </a:r>
            <a:r>
              <a:rPr lang="en-US" altLang="zh-CN" sz="1200" dirty="0">
                <a:solidFill>
                  <a:srgbClr val="C00000"/>
                </a:solidFill>
              </a:rPr>
              <a:t>指甲呈白色，脆弱薄软易折断，指甲前缘常呈弯曲前勾状，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并往往伴有指芯外露或萎缩的现象，指甲失去光泽，此类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指甲大多数由于遗传、慢性疾病、受伤或疾病所造成。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 处理方法：</a:t>
            </a:r>
            <a:r>
              <a:rPr lang="en-US" altLang="zh-CN" sz="1200" dirty="0">
                <a:solidFill>
                  <a:srgbClr val="C00000"/>
                </a:solidFill>
              </a:rPr>
              <a:t>(1)定期做手部护理，加固指甲，使指甲增加营养，增加硬度。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(2)可以选择做水晶甲、光疗甲。在制作水晶甲时应注意以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下几点: A、推指皮时要适度轻推，不能用金属推棒。B、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刻磨时应选择细面，即数字大的一面，力度均匀，避免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伤害指芯。C、修剪指甲前缘时，应该先剪两侧，后剪中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间，避免指甲折断。指甲前缘应留1~2毫米长。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(3)上指托板时，避免刺激指芯。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(4)因指甲弯曲前勾，不适于贴甲片，只适合做水晶甲和光疗甲。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FF0000"/>
                </a:solidFill>
              </a:rPr>
              <a:t>   </a:t>
            </a:r>
            <a:endParaRPr lang="zh-CN" sz="1200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</a:rPr>
              <a:t>问题甲的种类及预防与养护</a:t>
            </a:r>
            <a:endParaRPr lang="zh-CN" altLang="en-US" sz="16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图片 3" descr="微信图片_2023022711484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1600" y="1083945"/>
            <a:ext cx="765810" cy="1309370"/>
          </a:xfrm>
          <a:prstGeom prst="rect">
            <a:avLst/>
          </a:prstGeom>
        </p:spPr>
      </p:pic>
      <p:pic>
        <p:nvPicPr>
          <p:cNvPr id="5" name="图片 4" descr="微信图片_20230227114846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015" y="2922270"/>
            <a:ext cx="944245" cy="11969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2758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71090" y="1168400"/>
            <a:ext cx="6351905" cy="3261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</a:rPr>
              <a:t>7、甲     刺：</a:t>
            </a:r>
            <a:r>
              <a:rPr lang="en-US" altLang="zh-CN" sz="1200" dirty="0">
                <a:solidFill>
                  <a:srgbClr val="C00000"/>
                </a:solidFill>
              </a:rPr>
              <a:t>因为手部未保持适度滋润而使指甲根部指皮开裂而长出的多余皮肤，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或由于接触强烈的甲油去除剂或消洁剂而造成。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处理方法:</a:t>
            </a:r>
            <a:r>
              <a:rPr lang="en-US" altLang="zh-CN" sz="1200" dirty="0">
                <a:solidFill>
                  <a:srgbClr val="C00000"/>
                </a:solidFill>
              </a:rPr>
              <a:t>   (1) 做手部护理，使干燥的皮肤润泽，用死皮剪剪去多余的内刺。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注意不要拉断，避免拉伤皮肤。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(2) 涂抹含有油份较多的润肤剂，并用手轻轻按摩。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(3) 为避免指皮开裂感染而发炎，用含有杀菌剂的皂液浸泡手部，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手部护理后，再涂敷抗生素软膏，效果会显得理思。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b="1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8、指甲软皮过长：</a:t>
            </a:r>
            <a:r>
              <a:rPr lang="en-US" altLang="zh-CN" sz="1200" dirty="0">
                <a:solidFill>
                  <a:srgbClr val="C00000"/>
                </a:solidFill>
              </a:rPr>
              <a:t>长期没有做过手部护理和保养，老化的指皮在指甲后缘过多 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   的堆积，形成褶皱硬皮，，包住甲盖，会使指甲显得短小。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 处理方法：   </a:t>
            </a:r>
            <a:r>
              <a:rPr lang="en-US" altLang="zh-CN" sz="1200" dirty="0">
                <a:solidFill>
                  <a:srgbClr val="C00000"/>
                </a:solidFill>
              </a:rPr>
              <a:t>(1) 将指皮软化剂涂抹在死皮处，用死皮推将过长的死皮向指甲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   后缘推动，或用专业的死皮剪将多余的死皮剪除。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(2) 蜜蜡护理法，使指皮充分滋润、软化后再推剪死皮。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(3) 自我护理法。淋浴后，用柔软的毛巾裹住食指轻轻将指皮向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   后缘推动。将按摩乳液涂抹在手指上，给予按摩，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(4) 建议顾客到专业美甲店进行定期的手部护理保养。</a:t>
            </a:r>
            <a:endParaRPr lang="en-US" altLang="zh-CN" sz="1400" dirty="0">
              <a:solidFill>
                <a:srgbClr val="C0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   </a:t>
            </a:r>
            <a:endParaRPr lang="zh-CN" sz="1400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</a:rPr>
              <a:t>问题甲的种类及预防与养护</a:t>
            </a:r>
            <a:endParaRPr lang="zh-CN" altLang="en-US" sz="16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图片 3" descr="微信图片_2023022711484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1770" y="1236980"/>
            <a:ext cx="968375" cy="1258570"/>
          </a:xfrm>
          <a:prstGeom prst="rect">
            <a:avLst/>
          </a:prstGeom>
        </p:spPr>
      </p:pic>
      <p:pic>
        <p:nvPicPr>
          <p:cNvPr id="5" name="图片 4" descr="微信图片_20230227114846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380" y="2719070"/>
            <a:ext cx="856615" cy="130873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2758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98370" y="1195705"/>
            <a:ext cx="6351905" cy="3630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</a:rPr>
              <a:t>9、指甲过宽或过厚：</a:t>
            </a:r>
            <a:r>
              <a:rPr lang="en-US" altLang="zh-CN" sz="1200" dirty="0">
                <a:solidFill>
                  <a:srgbClr val="C00000"/>
                </a:solidFill>
              </a:rPr>
              <a:t>多半发生在脚趾甲上，主要由于缺乏修整或由于鞋子过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       紧造成。遗传、细菌感染或体内疾病都会影响指甲的生长。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</a:t>
            </a:r>
            <a:r>
              <a:rPr lang="en-US" altLang="zh-CN" sz="1200" b="1" dirty="0">
                <a:solidFill>
                  <a:srgbClr val="C00000"/>
                </a:solidFill>
              </a:rPr>
              <a:t>处理方法：      </a:t>
            </a:r>
            <a:r>
              <a:rPr lang="en-US" altLang="zh-CN" sz="1200" dirty="0">
                <a:solidFill>
                  <a:srgbClr val="C00000"/>
                </a:solidFill>
              </a:rPr>
              <a:t>(1) 做足部护理。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   (2) 用抛光块去除过厚部分。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b="1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10、甲        嵴：</a:t>
            </a:r>
            <a:r>
              <a:rPr lang="en-US" altLang="zh-CN" sz="1200" dirty="0">
                <a:solidFill>
                  <a:srgbClr val="C00000"/>
                </a:solidFill>
              </a:rPr>
              <a:t>由指甲疾病或者外伤造成，指甲厚又干，表面有嵴状凸起。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  处理方法：</a:t>
            </a:r>
            <a:r>
              <a:rPr lang="en-US" altLang="zh-CN" sz="1200" dirty="0">
                <a:solidFill>
                  <a:srgbClr val="C00000"/>
                </a:solidFill>
              </a:rPr>
              <a:t>可以通过打磨使指甲</a:t>
            </a:r>
            <a:r>
              <a:rPr lang="zh-CN" altLang="en-US" sz="1200" dirty="0">
                <a:solidFill>
                  <a:srgbClr val="C00000"/>
                </a:solidFill>
              </a:rPr>
              <a:t>平</a:t>
            </a:r>
            <a:r>
              <a:rPr lang="en-US" altLang="zh-CN" sz="1200" dirty="0">
                <a:solidFill>
                  <a:srgbClr val="C00000"/>
                </a:solidFill>
              </a:rPr>
              <a:t>整。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b="1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11、指甲破折：</a:t>
            </a:r>
            <a:r>
              <a:rPr lang="en-US" altLang="zh-CN" sz="1200" dirty="0">
                <a:solidFill>
                  <a:srgbClr val="C00000"/>
                </a:solidFill>
              </a:rPr>
              <a:t>由于长期接触强烈的清洁剂、显影剂、强碱性肥皂及化学品所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致。美甲师长期接触卸甲液、洗甲水等含有丙酮及刺激性的化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学物质，或者剪锉不当，手指受伤、关节炎等身体疾病影响都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会造成指甲破裂。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  处理方法：</a:t>
            </a:r>
            <a:r>
              <a:rPr lang="en-US" altLang="zh-CN" sz="1200" dirty="0">
                <a:solidFill>
                  <a:srgbClr val="C00000"/>
                </a:solidFill>
              </a:rPr>
              <a:t>(1) 从指甲两侧小心将破裂的指尖剪除。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(2) 做油式电热手护理或定期做蜜蜡手护理可以缓解。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(3)工作时戴防护手套，避免长期接触化学品的侵蚀。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(4)多食用含维生素A、C类的蔬菜和鱼肝油。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(5)做水晶甲可以改变和防止指甲破裂。  </a:t>
            </a:r>
            <a:endParaRPr lang="en-US" altLang="zh-CN" sz="1200" dirty="0">
              <a:solidFill>
                <a:srgbClr val="C0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</a:rPr>
              <a:t>问题甲的种类及预防与养护</a:t>
            </a:r>
            <a:endParaRPr lang="zh-CN" altLang="en-US" sz="16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图片 3" descr="微信图片_20230227114846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4450" y="733425"/>
            <a:ext cx="1024890" cy="1204595"/>
          </a:xfrm>
          <a:prstGeom prst="rect">
            <a:avLst/>
          </a:prstGeom>
        </p:spPr>
      </p:pic>
      <p:pic>
        <p:nvPicPr>
          <p:cNvPr id="5" name="图片 4" descr="微信图片_2023022711484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00" y="2129155"/>
            <a:ext cx="795655" cy="1122680"/>
          </a:xfrm>
          <a:prstGeom prst="rect">
            <a:avLst/>
          </a:prstGeom>
        </p:spPr>
      </p:pic>
      <p:pic>
        <p:nvPicPr>
          <p:cNvPr id="17" name="图片 16" descr="微信图片_2023022711484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00" y="3651885"/>
            <a:ext cx="807720" cy="108648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4663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219325" y="1121410"/>
            <a:ext cx="6351905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</a:rPr>
              <a:t>12、白      甲：</a:t>
            </a:r>
            <a:r>
              <a:rPr lang="en-US" altLang="zh-CN" sz="1200" dirty="0">
                <a:solidFill>
                  <a:srgbClr val="C00000"/>
                </a:solidFill>
              </a:rPr>
              <a:t>白斑是由于缺乏锌元素，或指甲受损，空气侵入所造成，也可能          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由于长期接触砷等重金属等，而使指甲表面产生白色横纹斑，另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外也可能是由于指甲缺乏角质素所造成。</a:t>
            </a:r>
            <a:endParaRPr lang="en-US" altLang="zh-CN" sz="1200" b="1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处理方法：</a:t>
            </a:r>
            <a:r>
              <a:rPr lang="en-US" altLang="zh-CN" sz="1200" dirty="0">
                <a:solidFill>
                  <a:srgbClr val="C00000"/>
                </a:solidFill>
              </a:rPr>
              <a:t>这种情况只需要定期做手部护理和美甲即可。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13、指芯外露的指甲：</a:t>
            </a:r>
            <a:r>
              <a:rPr lang="en-US" altLang="zh-CN" sz="1200" dirty="0">
                <a:solidFill>
                  <a:srgbClr val="C00000"/>
                </a:solidFill>
              </a:rPr>
              <a:t>经常接触碱性强的肥皂和化学品，或清理指尖时过深地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         探入，损伤指芯，都容易造成指芯明显向甲床萎缩，指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         尖出现参差不齐现象，严重时会导致指甲完全脱落。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 处理方法：</a:t>
            </a:r>
            <a:r>
              <a:rPr lang="en-US" altLang="zh-CN" sz="1200" dirty="0">
                <a:solidFill>
                  <a:srgbClr val="C00000"/>
                </a:solidFill>
              </a:rPr>
              <a:t>避免刺激指芯。平时接触化学品后，应用清水清洗干净，并定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期做手部护理，在指甲表面涂上营养油，促使指甲迅速恢复正常。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（1）稍有指芯外露现象，可以做美甲服务，做延长时，应注意纸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 托板的上法。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(2)   指甲萎缩情况严重并伴有类症时，不能做美甲服务，应该去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 医院治疗。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b="1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14：嵌       甲：</a:t>
            </a:r>
            <a:r>
              <a:rPr lang="en-US" altLang="zh-CN" sz="1200" dirty="0">
                <a:solidFill>
                  <a:srgbClr val="C00000"/>
                </a:solidFill>
              </a:rPr>
              <a:t>是甲沟炎的前期，大多数发生在脚趾甲上。主要是穿鞋过紧或修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剪不当所造成。女性长期穿高跟鞋，给脚增加压力，会造成指甲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畸形生长。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 处理方法：</a:t>
            </a:r>
            <a:r>
              <a:rPr lang="en-US" altLang="zh-CN" sz="1200" dirty="0">
                <a:solidFill>
                  <a:srgbClr val="C00000"/>
                </a:solidFill>
              </a:rPr>
              <a:t>可做水晶甲矫正。</a:t>
            </a:r>
            <a:endParaRPr lang="en-US" altLang="zh-CN" sz="1200" dirty="0">
              <a:solidFill>
                <a:srgbClr val="C0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</a:rPr>
              <a:t>问题甲的种类及预防与养护</a:t>
            </a:r>
            <a:endParaRPr lang="zh-CN" altLang="en-US" sz="16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图片 3" descr="微信图片_2023022711484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4300" y="880110"/>
            <a:ext cx="836930" cy="1221740"/>
          </a:xfrm>
          <a:prstGeom prst="rect">
            <a:avLst/>
          </a:prstGeom>
        </p:spPr>
      </p:pic>
      <p:pic>
        <p:nvPicPr>
          <p:cNvPr id="5" name="图片 4" descr="微信图片_2023022711484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2227580"/>
            <a:ext cx="827405" cy="940435"/>
          </a:xfrm>
          <a:prstGeom prst="rect">
            <a:avLst/>
          </a:prstGeom>
        </p:spPr>
      </p:pic>
      <p:pic>
        <p:nvPicPr>
          <p:cNvPr id="17" name="图片 16" descr="微信图片_20230227114846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565" y="3433445"/>
            <a:ext cx="799465" cy="11811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3167743"/>
            <a:ext cx="2079171" cy="1975757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186624" y="442993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4027713"/>
            <a:ext cx="1170820" cy="11149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280778" y="4614663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691311" y="186239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263339" y="31209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1612154" y="3926252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252345" y="1141730"/>
            <a:ext cx="63519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</a:rPr>
              <a:t>15</a:t>
            </a:r>
            <a:r>
              <a:rPr lang="zh-CN" altLang="en-US" sz="1200" b="1" dirty="0">
                <a:solidFill>
                  <a:srgbClr val="C00000"/>
                </a:solidFill>
              </a:rPr>
              <a:t>、</a:t>
            </a:r>
            <a:r>
              <a:rPr lang="en-US" altLang="zh-CN" sz="1200" b="1" dirty="0">
                <a:solidFill>
                  <a:srgbClr val="C00000"/>
                </a:solidFill>
              </a:rPr>
              <a:t>勺形指甲：</a:t>
            </a:r>
            <a:r>
              <a:rPr lang="en-US" altLang="zh-CN" sz="1200" dirty="0">
                <a:solidFill>
                  <a:srgbClr val="C00000"/>
                </a:solidFill>
              </a:rPr>
              <a:t>是缺乏钙质、营养不良，尤其是缺铁性贫血的症状。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     处理方法：</a:t>
            </a:r>
            <a:r>
              <a:rPr lang="en-US" altLang="zh-CN" sz="1200" dirty="0">
                <a:solidFill>
                  <a:srgbClr val="C00000"/>
                </a:solidFill>
              </a:rPr>
              <a:t>(1) 定期做手部营养护理。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(2) 多食用绿色蔬菜、红肉、坚果(尤其是杏仁)之类富含矿物质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  的食物。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(3) 做延长甲时应修剪上翘的指甲前缘，并填补凹陷部位，注意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    卡指托板的方法。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sz="1200" b="1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16、甲沟炎：</a:t>
            </a:r>
            <a:r>
              <a:rPr lang="en-US" altLang="zh-CN" sz="1200" dirty="0">
                <a:solidFill>
                  <a:srgbClr val="C00000"/>
                </a:solidFill>
              </a:rPr>
              <a:t>甲沟炎即在甲沟部位发生的感染。多因甲沟及其附近组织刺伤、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擦伤、嵌甲或拔“倒皮刺”后造成。感染一般由于细菌或真菌感染所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引起，特别是白色念珠菌会造成慢性感染，并有顽强的持续性。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b="1" dirty="0">
                <a:solidFill>
                  <a:srgbClr val="C00000"/>
                </a:solidFill>
              </a:rPr>
              <a:t>    处理方法：</a:t>
            </a:r>
            <a:r>
              <a:rPr lang="en-US" altLang="zh-CN" sz="1200" dirty="0">
                <a:solidFill>
                  <a:srgbClr val="C00000"/>
                </a:solidFill>
              </a:rPr>
              <a:t>(1) 保护双手(脚)，不要长时间在水中或肥皂水中浸泡，洗手(脚)后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要立即擦干。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(2) 正确修剪指甲，将指甲修剪成方形或方圆形，不要将两侧角剪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掉，否则新长出的指甲容易嵌入软组织中。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(3) 定期做手、足部护理保养，可以缓解感染。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(4) 如果患处已化脓，应消毒后将疮刺破让脓流出，缓解疼痛，并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      使用抗真菌的软膏轻敷在创口处。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r>
              <a:rPr lang="en-US" altLang="zh-CN" sz="1200" dirty="0">
                <a:solidFill>
                  <a:srgbClr val="C00000"/>
                </a:solidFill>
              </a:rPr>
              <a:t>                          (5) 情况严重者，应立即尽快就医。</a:t>
            </a:r>
            <a:endParaRPr lang="en-US" altLang="zh-CN" sz="1200" dirty="0">
              <a:solidFill>
                <a:srgbClr val="C0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</a:rPr>
              <a:t>问题甲的种类及预防与养护</a:t>
            </a:r>
            <a:endParaRPr lang="zh-CN" altLang="en-US" sz="16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图片 3" descr="微信图片_20230227114846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2240" y="1079500"/>
            <a:ext cx="988695" cy="1139190"/>
          </a:xfrm>
          <a:prstGeom prst="rect">
            <a:avLst/>
          </a:prstGeom>
        </p:spPr>
      </p:pic>
      <p:pic>
        <p:nvPicPr>
          <p:cNvPr id="5" name="图片 4" descr="微信图片_2023022711484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10" y="2689860"/>
            <a:ext cx="884555" cy="133794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881423" y="1807536"/>
            <a:ext cx="6018028" cy="2530548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6941" y="2151680"/>
            <a:ext cx="532416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/>
            <a:r>
              <a:rPr lang="zh-CN" altLang="en-US" sz="18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本单元主要学习了指甲的构造。主要包含了三个模块，分别是自然甲生理知识；自然甲的生长与健康；问题甲的分类与养护。这三个模块是美甲师应该掌握的基础理论知识，有利于美甲师根据顾客指甲的特点做出准确的判断，采用正确的美甲方式，是做好美甲服务工作的前提。</a:t>
            </a:r>
            <a:endParaRPr lang="zh-CN" altLang="en-US" sz="18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05167" y="2828589"/>
            <a:ext cx="46523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5964865" y="649142"/>
            <a:ext cx="2934586" cy="3693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5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、课堂小结</a:t>
            </a:r>
            <a:endParaRPr lang="zh-CN" alt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8" y="0"/>
            <a:ext cx="9141291" cy="51435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881423" y="1807536"/>
            <a:ext cx="5411972" cy="199892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02783" y="2228424"/>
            <a:ext cx="532416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/>
            <a:r>
              <a:rPr lang="en-US" altLang="zh-CN" sz="18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整理笔记</a:t>
            </a:r>
            <a:endParaRPr lang="zh-CN" altLang="en-US" sz="18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267970"/>
            <a:r>
              <a:rPr lang="zh-CN" altLang="en-US" sz="18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2.分析自己指甲的特点</a:t>
            </a:r>
            <a:endParaRPr lang="zh-CN" altLang="en-US" sz="18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267970"/>
            <a:r>
              <a:rPr lang="en-US" altLang="zh-CN" sz="18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.问题甲有哪些分类？应怎样解决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?</a:t>
            </a:r>
            <a:endParaRPr lang="zh-CN" altLang="en-US" sz="18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267970"/>
            <a:endParaRPr lang="zh-CN" altLang="en-US" sz="18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267970"/>
            <a:endParaRPr lang="zh-CN" altLang="en-US" sz="18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05167" y="2828589"/>
            <a:ext cx="46523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5964865" y="649142"/>
            <a:ext cx="2934586" cy="3693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6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、课后作业</a:t>
            </a:r>
            <a:endParaRPr lang="zh-CN" alt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8" y="0"/>
            <a:ext cx="9141291" cy="51435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174197" y="2110085"/>
            <a:ext cx="5257422" cy="199892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05167" y="2828589"/>
            <a:ext cx="46523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18359" y="2553621"/>
            <a:ext cx="3425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谢 </a:t>
            </a:r>
            <a:r>
              <a:rPr lang="zh-CN" altLang="en-US" sz="54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谢 观 看</a:t>
            </a:r>
            <a:endParaRPr lang="zh-CN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MH_Entry_1"/>
          <p:cNvSpPr/>
          <p:nvPr>
            <p:custDataLst>
              <p:tags r:id="rId2"/>
            </p:custDataLst>
          </p:nvPr>
        </p:nvSpPr>
        <p:spPr>
          <a:xfrm>
            <a:off x="5964865" y="649142"/>
            <a:ext cx="2934586" cy="3693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、课前准备</a:t>
            </a:r>
            <a:endParaRPr lang="zh-CN" alt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4339737" y="1785620"/>
            <a:ext cx="5465136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uFillTx/>
              </a:rPr>
              <a:t>任务描述 </a:t>
            </a:r>
            <a:endParaRPr lang="zh-CN" altLang="en-US" sz="2000" b="1" dirty="0">
              <a:solidFill>
                <a:srgbClr val="C00000"/>
              </a:solidFill>
              <a:uFillTx/>
            </a:endParaRPr>
          </a:p>
          <a:p>
            <a:r>
              <a:rPr lang="zh-CN" altLang="en-US" sz="1600" dirty="0">
                <a:solidFill>
                  <a:srgbClr val="C00000"/>
                </a:solidFill>
                <a:effectLst/>
                <a:uFillTx/>
              </a:rPr>
              <a:t>1. 能够了解指甲的定义与作用</a:t>
            </a:r>
            <a:endParaRPr lang="zh-CN" altLang="en-US" sz="1600" dirty="0">
              <a:solidFill>
                <a:srgbClr val="C00000"/>
              </a:solidFill>
              <a:effectLst/>
              <a:uFillTx/>
            </a:endParaRPr>
          </a:p>
          <a:p>
            <a:r>
              <a:rPr lang="zh-CN" altLang="en-US" sz="1600" dirty="0">
                <a:solidFill>
                  <a:srgbClr val="C00000"/>
                </a:solidFill>
                <a:effectLst/>
                <a:uFillTx/>
              </a:rPr>
              <a:t>2. 能够掌握指甲的生理结构及影响生长的因素</a:t>
            </a:r>
            <a:endParaRPr lang="zh-CN" altLang="en-US" sz="1600" dirty="0">
              <a:solidFill>
                <a:srgbClr val="C00000"/>
              </a:solidFill>
              <a:effectLst/>
              <a:uFillTx/>
            </a:endParaRPr>
          </a:p>
          <a:p>
            <a:r>
              <a:rPr lang="zh-CN" altLang="en-US" sz="1600" dirty="0">
                <a:solidFill>
                  <a:srgbClr val="C00000"/>
                </a:solidFill>
                <a:effectLst/>
                <a:uFillTx/>
              </a:rPr>
              <a:t>3. 能够掌握指甲的健康标准</a:t>
            </a:r>
            <a:endParaRPr lang="zh-CN" altLang="en-US" sz="1600" dirty="0">
              <a:solidFill>
                <a:srgbClr val="C00000"/>
              </a:solidFill>
              <a:effectLst/>
              <a:uFillTx/>
            </a:endParaRPr>
          </a:p>
          <a:p>
            <a:r>
              <a:rPr lang="zh-CN" altLang="en-US" sz="1600" dirty="0">
                <a:solidFill>
                  <a:srgbClr val="C00000"/>
                </a:solidFill>
                <a:effectLst/>
                <a:uFillTx/>
              </a:rPr>
              <a:t>4. 能够掌握问题甲的分类与养护 </a:t>
            </a:r>
            <a:endParaRPr lang="zh-CN" altLang="en-US" sz="1600" dirty="0">
              <a:solidFill>
                <a:srgbClr val="C00000"/>
              </a:solidFill>
              <a:effectLst/>
              <a:uFillTx/>
            </a:endParaRPr>
          </a:p>
          <a:p>
            <a:r>
              <a:rPr lang="en-US" altLang="zh-CN" sz="2000" dirty="0"/>
              <a:t> </a:t>
            </a:r>
            <a:endParaRPr lang="en-US" altLang="zh-CN" sz="2000" dirty="0"/>
          </a:p>
          <a:p>
            <a:r>
              <a:rPr lang="zh-CN" altLang="en-US" sz="2000" b="1" dirty="0">
                <a:solidFill>
                  <a:srgbClr val="C00000"/>
                </a:solidFill>
                <a:uFillTx/>
              </a:rPr>
              <a:t>技能要求</a:t>
            </a:r>
            <a:r>
              <a:rPr lang="zh-CN" altLang="en-US" sz="2000" dirty="0">
                <a:solidFill>
                  <a:srgbClr val="C00000"/>
                </a:solidFill>
                <a:uFillTx/>
              </a:rPr>
              <a:t>    </a:t>
            </a:r>
            <a:endParaRPr lang="en-US" altLang="zh-CN" sz="2000" dirty="0" smtClean="0">
              <a:solidFill>
                <a:srgbClr val="C00000"/>
              </a:solidFill>
              <a:uFillTx/>
            </a:endParaRPr>
          </a:p>
          <a:p>
            <a:r>
              <a:rPr lang="zh-CN" sz="1600" dirty="0">
                <a:solidFill>
                  <a:srgbClr val="C00000"/>
                </a:solidFill>
              </a:rPr>
              <a:t>1．能够掌握指甲结构及生长原理</a:t>
            </a:r>
            <a:endParaRPr lang="zh-CN" sz="1600" dirty="0">
              <a:solidFill>
                <a:srgbClr val="C00000"/>
              </a:solidFill>
            </a:endParaRPr>
          </a:p>
          <a:p>
            <a:r>
              <a:rPr lang="zh-CN" sz="1600" dirty="0">
                <a:solidFill>
                  <a:srgbClr val="C00000"/>
                </a:solidFill>
              </a:rPr>
              <a:t>2．能掌握指甲的特点及健康标准</a:t>
            </a:r>
            <a:endParaRPr lang="zh-CN" sz="1600" dirty="0">
              <a:solidFill>
                <a:srgbClr val="C00000"/>
              </a:solidFill>
            </a:endParaRPr>
          </a:p>
          <a:p>
            <a:r>
              <a:rPr lang="zh-CN" sz="1600" dirty="0">
                <a:solidFill>
                  <a:srgbClr val="C00000"/>
                </a:solidFill>
              </a:rPr>
              <a:t>3．能根据不同指甲类型制定养护方案</a:t>
            </a:r>
            <a:endParaRPr lang="zh-CN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E4AD9F">
                  <a:alpha val="100000"/>
                </a:srgbClr>
              </a:clrFrom>
              <a:clrTo>
                <a:srgbClr val="E4AD9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6" y="0"/>
            <a:ext cx="9141291" cy="5143500"/>
          </a:xfrm>
          <a:prstGeom prst="rect">
            <a:avLst/>
          </a:prstGeom>
        </p:spPr>
      </p:pic>
      <p:sp>
        <p:nvSpPr>
          <p:cNvPr id="2" name="MH_Entry_1"/>
          <p:cNvSpPr/>
          <p:nvPr>
            <p:custDataLst>
              <p:tags r:id="rId2"/>
            </p:custDataLst>
          </p:nvPr>
        </p:nvSpPr>
        <p:spPr>
          <a:xfrm>
            <a:off x="5489377" y="787365"/>
            <a:ext cx="3633358" cy="3693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、新课导入</a:t>
            </a:r>
            <a:endParaRPr lang="zh-CN" alt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4" name="图片 3" descr="mp49240045_1450408486073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4745990" cy="3181350"/>
          </a:xfrm>
          <a:prstGeom prst="rect">
            <a:avLst/>
          </a:prstGeom>
        </p:spPr>
      </p:pic>
      <p:pic>
        <p:nvPicPr>
          <p:cNvPr id="10" name="图片 9" descr="2997737682f649879037bd9b3b3e8e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910" y="2011680"/>
            <a:ext cx="4382135" cy="308229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98591" y="1142999"/>
            <a:ext cx="4420866" cy="3728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MH_Entry_1"/>
          <p:cNvSpPr/>
          <p:nvPr>
            <p:custDataLst>
              <p:tags r:id="rId2"/>
            </p:custDataLst>
          </p:nvPr>
        </p:nvSpPr>
        <p:spPr>
          <a:xfrm flipH="1">
            <a:off x="4474028" y="1534208"/>
            <a:ext cx="4669972" cy="332359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1800" b="1" dirty="0" smtClean="0">
                <a:solidFill>
                  <a:srgbClr val="C00000"/>
                </a:solidFill>
              </a:rPr>
              <a:t>       </a:t>
            </a:r>
            <a:r>
              <a:rPr lang="zh-CN" altLang="zh-CN" sz="1600" b="1" dirty="0" smtClean="0">
                <a:solidFill>
                  <a:srgbClr val="C00000"/>
                </a:solidFill>
              </a:rPr>
              <a:t>知</a:t>
            </a:r>
            <a:r>
              <a:rPr lang="zh-CN" altLang="zh-CN" sz="1600" b="1" dirty="0">
                <a:solidFill>
                  <a:srgbClr val="C00000"/>
                </a:solidFill>
              </a:rPr>
              <a:t>识目</a:t>
            </a:r>
            <a:r>
              <a:rPr lang="zh-CN" altLang="zh-CN" sz="1600" b="1" dirty="0" smtClean="0">
                <a:solidFill>
                  <a:srgbClr val="C00000"/>
                </a:solidFill>
              </a:rPr>
              <a:t>标</a:t>
            </a:r>
            <a:endParaRPr lang="zh-CN" altLang="zh-CN" sz="1600" b="1" dirty="0">
              <a:solidFill>
                <a:srgbClr val="C00000"/>
              </a:solidFill>
            </a:endParaRPr>
          </a:p>
          <a:p>
            <a:r>
              <a:rPr altLang="zh-CN" sz="1400" dirty="0">
                <a:solidFill>
                  <a:srgbClr val="C00000"/>
                </a:solidFill>
              </a:rPr>
              <a:t>1. 能</a:t>
            </a:r>
            <a:r>
              <a:rPr lang="zh-CN" sz="1400" dirty="0">
                <a:solidFill>
                  <a:srgbClr val="C00000"/>
                </a:solidFill>
              </a:rPr>
              <a:t>够</a:t>
            </a:r>
            <a:r>
              <a:rPr altLang="zh-CN" sz="1400" dirty="0">
                <a:solidFill>
                  <a:srgbClr val="C00000"/>
                </a:solidFill>
              </a:rPr>
              <a:t>了解指甲的定义与作用</a:t>
            </a:r>
            <a:endParaRPr altLang="zh-CN" sz="1400" dirty="0">
              <a:solidFill>
                <a:srgbClr val="C00000"/>
              </a:solidFill>
            </a:endParaRPr>
          </a:p>
          <a:p>
            <a:r>
              <a:rPr altLang="zh-CN" sz="1400" dirty="0">
                <a:solidFill>
                  <a:srgbClr val="C00000"/>
                </a:solidFill>
              </a:rPr>
              <a:t>2. 能</a:t>
            </a:r>
            <a:r>
              <a:rPr lang="zh-CN" sz="1400" dirty="0">
                <a:solidFill>
                  <a:srgbClr val="C00000"/>
                </a:solidFill>
              </a:rPr>
              <a:t>够</a:t>
            </a:r>
            <a:r>
              <a:rPr altLang="zh-CN" sz="1400" dirty="0">
                <a:solidFill>
                  <a:srgbClr val="C00000"/>
                </a:solidFill>
              </a:rPr>
              <a:t>掌握指甲的生理结构及影响生长的因素</a:t>
            </a:r>
            <a:endParaRPr altLang="zh-CN" sz="1400" dirty="0">
              <a:solidFill>
                <a:srgbClr val="C00000"/>
              </a:solidFill>
            </a:endParaRPr>
          </a:p>
          <a:p>
            <a:r>
              <a:rPr altLang="zh-CN" sz="1400" dirty="0">
                <a:solidFill>
                  <a:srgbClr val="C00000"/>
                </a:solidFill>
              </a:rPr>
              <a:t>3. 能</a:t>
            </a:r>
            <a:r>
              <a:rPr lang="zh-CN" sz="1400" dirty="0">
                <a:solidFill>
                  <a:srgbClr val="C00000"/>
                </a:solidFill>
              </a:rPr>
              <a:t>够</a:t>
            </a:r>
            <a:r>
              <a:rPr altLang="zh-CN" sz="1400" dirty="0">
                <a:solidFill>
                  <a:srgbClr val="C00000"/>
                </a:solidFill>
              </a:rPr>
              <a:t>掌握指甲的健康标准</a:t>
            </a:r>
            <a:endParaRPr altLang="zh-CN" sz="1400" dirty="0">
              <a:solidFill>
                <a:srgbClr val="C00000"/>
              </a:solidFill>
            </a:endParaRPr>
          </a:p>
          <a:p>
            <a:r>
              <a:rPr altLang="zh-CN" sz="1400" dirty="0">
                <a:solidFill>
                  <a:srgbClr val="C00000"/>
                </a:solidFill>
              </a:rPr>
              <a:t>4. 能</a:t>
            </a:r>
            <a:r>
              <a:rPr lang="zh-CN" sz="1400" dirty="0">
                <a:solidFill>
                  <a:srgbClr val="C00000"/>
                </a:solidFill>
              </a:rPr>
              <a:t>够</a:t>
            </a:r>
            <a:r>
              <a:rPr altLang="zh-CN" sz="1400" dirty="0">
                <a:solidFill>
                  <a:srgbClr val="C00000"/>
                </a:solidFill>
              </a:rPr>
              <a:t>掌握问题甲的分类与养护</a:t>
            </a:r>
            <a:endParaRPr altLang="zh-CN" sz="1400" dirty="0">
              <a:solidFill>
                <a:srgbClr val="C00000"/>
              </a:solidFill>
            </a:endParaRPr>
          </a:p>
          <a:p>
            <a:r>
              <a:rPr lang="en-US" altLang="zh-CN" sz="1800" b="1" dirty="0" smtClean="0">
                <a:solidFill>
                  <a:srgbClr val="C00000"/>
                </a:solidFill>
              </a:rPr>
              <a:t>       </a:t>
            </a:r>
            <a:r>
              <a:rPr lang="zh-CN" altLang="zh-CN" sz="1600" b="1" dirty="0" smtClean="0">
                <a:solidFill>
                  <a:srgbClr val="C00000"/>
                </a:solidFill>
              </a:rPr>
              <a:t>能</a:t>
            </a:r>
            <a:r>
              <a:rPr lang="zh-CN" altLang="zh-CN" sz="1600" b="1" dirty="0">
                <a:solidFill>
                  <a:srgbClr val="C00000"/>
                </a:solidFill>
              </a:rPr>
              <a:t>力目标</a:t>
            </a:r>
            <a:endParaRPr lang="zh-CN" altLang="zh-CN" sz="1600" b="1" dirty="0">
              <a:solidFill>
                <a:srgbClr val="C00000"/>
              </a:solidFill>
            </a:endParaRPr>
          </a:p>
          <a:p>
            <a:r>
              <a:rPr lang="en-US" altLang="zh-CN" sz="1400" dirty="0" smtClean="0">
                <a:solidFill>
                  <a:srgbClr val="C00000"/>
                </a:solidFill>
              </a:rPr>
              <a:t>1    </a:t>
            </a:r>
            <a:r>
              <a:rPr lang="zh-CN" sz="1400" dirty="0">
                <a:solidFill>
                  <a:srgbClr val="C00000"/>
                </a:solidFill>
                <a:sym typeface="+mn-ea"/>
              </a:rPr>
              <a:t>能够掌握指甲结构及生长原理</a:t>
            </a:r>
            <a:endParaRPr lang="zh-CN" sz="1400" dirty="0">
              <a:solidFill>
                <a:srgbClr val="C00000"/>
              </a:solidFill>
            </a:endParaRPr>
          </a:p>
          <a:p>
            <a:r>
              <a:rPr lang="zh-CN" sz="1400" dirty="0">
                <a:solidFill>
                  <a:srgbClr val="C00000"/>
                </a:solidFill>
                <a:sym typeface="+mn-ea"/>
              </a:rPr>
              <a:t>2．能够掌握指甲的特点及健康标准</a:t>
            </a:r>
            <a:endParaRPr lang="zh-CN" sz="1400" dirty="0">
              <a:solidFill>
                <a:srgbClr val="C00000"/>
              </a:solidFill>
            </a:endParaRPr>
          </a:p>
          <a:p>
            <a:r>
              <a:rPr lang="zh-CN" sz="1400" dirty="0">
                <a:solidFill>
                  <a:srgbClr val="C00000"/>
                </a:solidFill>
                <a:sym typeface="+mn-ea"/>
              </a:rPr>
              <a:t>3．能够根据不同指甲类型制定养护方案</a:t>
            </a:r>
            <a:endParaRPr lang="zh-CN" sz="1400" dirty="0">
              <a:solidFill>
                <a:srgbClr val="C00000"/>
              </a:solidFill>
            </a:endParaRPr>
          </a:p>
          <a:p>
            <a:r>
              <a:rPr lang="en-US" altLang="zh-CN" sz="1400" b="1" dirty="0" smtClean="0">
                <a:solidFill>
                  <a:srgbClr val="C00000"/>
                </a:solidFill>
              </a:rPr>
              <a:t>         </a:t>
            </a:r>
            <a:r>
              <a:rPr lang="zh-CN" altLang="zh-CN" sz="1600" b="1" dirty="0" smtClean="0">
                <a:solidFill>
                  <a:srgbClr val="C00000"/>
                </a:solidFill>
              </a:rPr>
              <a:t>素</a:t>
            </a:r>
            <a:r>
              <a:rPr lang="zh-CN" altLang="zh-CN" sz="1600" b="1" dirty="0">
                <a:solidFill>
                  <a:srgbClr val="C00000"/>
                </a:solidFill>
              </a:rPr>
              <a:t>质目标</a:t>
            </a:r>
            <a:endParaRPr lang="zh-CN" altLang="zh-CN" sz="1600" b="1" dirty="0">
              <a:solidFill>
                <a:srgbClr val="C00000"/>
              </a:solidFill>
            </a:endParaRPr>
          </a:p>
          <a:p>
            <a:r>
              <a:rPr lang="en-US" altLang="zh-CN" sz="1400" dirty="0" smtClean="0">
                <a:solidFill>
                  <a:srgbClr val="C00000"/>
                </a:solidFill>
                <a:cs typeface="+mn-lt"/>
              </a:rPr>
              <a:t>1</a:t>
            </a:r>
            <a:r>
              <a:rPr lang="en-US" altLang="zh-CN" sz="1400" dirty="0">
                <a:solidFill>
                  <a:srgbClr val="C00000"/>
                </a:solidFill>
                <a:cs typeface="+mn-lt"/>
              </a:rPr>
              <a:t>. </a:t>
            </a:r>
            <a:r>
              <a:rPr lang="zh-CN" altLang="zh-CN" sz="1400" dirty="0">
                <a:solidFill>
                  <a:srgbClr val="C00000"/>
                </a:solidFill>
                <a:cs typeface="+mn-lt"/>
              </a:rPr>
              <a:t>具备一定的思考和判断能力</a:t>
            </a:r>
            <a:endParaRPr lang="zh-CN" altLang="zh-CN" sz="1400" dirty="0">
              <a:solidFill>
                <a:srgbClr val="C00000"/>
              </a:solidFill>
              <a:cs typeface="+mn-lt"/>
            </a:endParaRPr>
          </a:p>
          <a:p>
            <a:r>
              <a:rPr lang="en-US" altLang="zh-CN" sz="1400" dirty="0" smtClean="0">
                <a:solidFill>
                  <a:srgbClr val="C00000"/>
                </a:solidFill>
                <a:cs typeface="+mn-lt"/>
              </a:rPr>
              <a:t>2. 具备敏锐的观察力与分析解决问题的能力</a:t>
            </a:r>
            <a:endParaRPr lang="zh-CN" altLang="zh-CN" sz="1400" dirty="0">
              <a:solidFill>
                <a:srgbClr val="C00000"/>
              </a:solidFill>
              <a:cs typeface="+mn-lt"/>
            </a:endParaRPr>
          </a:p>
          <a:p>
            <a:r>
              <a:rPr lang="en-US" altLang="zh-CN" sz="1400" dirty="0">
                <a:solidFill>
                  <a:srgbClr val="C00000"/>
                </a:solidFill>
                <a:cs typeface="+mn-lt"/>
              </a:rPr>
              <a:t>3</a:t>
            </a:r>
            <a:r>
              <a:rPr lang="zh-CN" altLang="zh-CN" sz="1400" dirty="0">
                <a:solidFill>
                  <a:srgbClr val="C00000"/>
                </a:solidFill>
                <a:cs typeface="+mn-lt"/>
              </a:rPr>
              <a:t>. 具备良好的卫生习惯与职业道德精神</a:t>
            </a:r>
            <a:endParaRPr lang="zh-CN" altLang="zh-CN" sz="1800" dirty="0">
              <a:solidFill>
                <a:srgbClr val="C00000"/>
              </a:solidFill>
              <a:latin typeface="+mj-lt"/>
              <a:cs typeface="+mj-lt"/>
            </a:endParaRP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  <a:endParaRPr lang="zh-CN" alt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MH_Entry_1"/>
          <p:cNvSpPr/>
          <p:nvPr>
            <p:custDataLst>
              <p:tags r:id="rId3"/>
            </p:custDataLst>
          </p:nvPr>
        </p:nvSpPr>
        <p:spPr>
          <a:xfrm>
            <a:off x="5502733" y="437046"/>
            <a:ext cx="3633358" cy="3693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3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、三维目标</a:t>
            </a:r>
            <a:endParaRPr lang="zh-CN" alt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291" cy="51435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956562" y="2381999"/>
            <a:ext cx="5549532" cy="1491343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2400" y="2773728"/>
            <a:ext cx="353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  </a:t>
            </a:r>
            <a:endParaRPr lang="zh-CN" altLang="en-US" sz="4000" dirty="0">
              <a:solidFill>
                <a:srgbClr val="FF0000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05167" y="2828589"/>
            <a:ext cx="4652321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</a:t>
            </a:r>
            <a:r>
              <a:rPr lang="zh-CN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、指甲的定义与作用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5964865" y="649142"/>
            <a:ext cx="2934586" cy="3693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4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、知识准备</a:t>
            </a:r>
            <a:endParaRPr lang="zh-CN" alt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-24496" y="2111022"/>
            <a:ext cx="2835429" cy="2984058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281798" y="2736858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17295" y="328757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262824" y="4157795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4837" y="3413089"/>
            <a:ext cx="1762504" cy="1729618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59" cy="8207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879493" y="4299845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159397" y="1535824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709653" y="2435130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2156440" y="3403738"/>
            <a:ext cx="530641" cy="53074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7948" y="2618480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55427" y="4714026"/>
            <a:ext cx="184571" cy="18460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4992" tIns="32496" rIns="64992" bIns="32496" anchor="ctr"/>
          <a:lstStyle/>
          <a:p>
            <a:pPr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3287119" y="1965524"/>
            <a:ext cx="4996543" cy="1727835"/>
          </a:xfrm>
          <a:prstGeom prst="rect">
            <a:avLst/>
          </a:prstGeom>
          <a:noFill/>
        </p:spPr>
        <p:txBody>
          <a:bodyPr wrap="square" lIns="68540" tIns="34269" rIns="68540" bIns="3426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指甲作为皮肤的附件之一，有着其特定的功能。它能保护末节指腹免受损伤，维护其稳定性，增强手指触觉的敏感性，协助手完成抓、挟、捏、挤等动作。同时，指甲也是手部美容的重点，漂亮的指甲有助于增添女性的魅力。</a:t>
            </a:r>
            <a:endParaRPr lang="en-US" altLang="zh-CN" sz="1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0047" y="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</a:rPr>
              <a:t>指甲的定义与作用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956562" y="2381999"/>
            <a:ext cx="5549532" cy="1491343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2400" y="2773728"/>
            <a:ext cx="353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  </a:t>
            </a:r>
            <a:endParaRPr lang="zh-CN" altLang="en-US" sz="4000" dirty="0">
              <a:solidFill>
                <a:srgbClr val="FF0000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05167" y="2828589"/>
            <a:ext cx="4652321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二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、指甲的结构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621032" y="329621"/>
            <a:ext cx="2415271" cy="52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165">
              <a:spcBef>
                <a:spcPts val="0"/>
              </a:spcBef>
              <a:buNone/>
              <a:defRPr/>
            </a:pPr>
            <a:r>
              <a:rPr lang="en-US" altLang="zh-CN" sz="114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14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685165">
              <a:spcBef>
                <a:spcPts val="0"/>
              </a:spcBef>
              <a:buNone/>
              <a:defRPr/>
            </a:pPr>
            <a:r>
              <a: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1705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20047" y="-7900"/>
            <a:ext cx="2923953" cy="542260"/>
          </a:xfrm>
          <a:prstGeom prst="rect">
            <a:avLst/>
          </a:prstGeom>
          <a:solidFill>
            <a:srgbClr val="D48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</a:rPr>
              <a:t>指甲的结构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图片 -2147482620" descr="7695601b4f1c436ab0df2ef7977275f1.jpe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1270" y="1203325"/>
            <a:ext cx="4241800" cy="323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70701090703"/>
  <p:tag name="MH_LIBRARY" val="GRAPHIC"/>
  <p:tag name="MH_ORDER" val="TextBox 16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  <p:tag name="KSO_WM_UNIT_PLACING_PICTURE_USER_VIEWPORT" val="{&quot;height&quot;:3996,&quot;width&quot;:7489}"/>
</p:tagLst>
</file>

<file path=ppt/tags/tag12.xml><?xml version="1.0" encoding="utf-8"?>
<p:tagLst xmlns:p="http://schemas.openxmlformats.org/presentationml/2006/main">
  <p:tag name="KSO_WM_UNIT_PLACING_PICTURE_USER_VIEWPORT" val="{&quot;height&quot;:3120,&quot;width&quot;:2205}"/>
</p:tagLst>
</file>

<file path=ppt/tags/tag1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p="http://schemas.openxmlformats.org/presentationml/2006/main">
  <p:tag name="KSO_WM_UNIT_PLACING_PICTURE_USER_VIEWPORT" val="{&quot;height&quot;:8100,&quot;width&quot;:14395.733858267717}"/>
</p:tagLst>
</file>

<file path=ppt/tags/tag1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6.xml><?xml version="1.0" encoding="utf-8"?>
<p:tagLst xmlns:p="http://schemas.openxmlformats.org/presentationml/2006/main">
  <p:tag name="ISPRING_PRESENTATION_TITLE" val="595718f330062"/>
  <p:tag name="KSO_WPP_MARK_KEY" val="1c2b12b3-f69d-4732-b8d6-4f7e60723217"/>
  <p:tag name="COMMONDATA" val="eyJoZGlkIjoiMzBlMTNkYzY3YWI4MmQyOWUxNGI3OTVmNjNmOWNiNTQifQ=="/>
</p:tagLst>
</file>

<file path=ppt/tags/tag2.xml><?xml version="1.0" encoding="utf-8"?>
<p:tagLst xmlns:p="http://schemas.openxmlformats.org/presentationml/2006/main">
  <p:tag name="MH" val="20170701090703"/>
  <p:tag name="MH_LIBRARY" val="GRAPHIC"/>
  <p:tag name="MH_ORDER" val="TextBox 16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4147,&quot;width&quot;:5443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48972"/>
      </a:accent1>
      <a:accent2>
        <a:srgbClr val="E0A998"/>
      </a:accent2>
      <a:accent3>
        <a:srgbClr val="D48972"/>
      </a:accent3>
      <a:accent4>
        <a:srgbClr val="E0A998"/>
      </a:accent4>
      <a:accent5>
        <a:srgbClr val="E5B8AA"/>
      </a:accent5>
      <a:accent6>
        <a:srgbClr val="CA6C4F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7273</Words>
  <Application>WPS 演示</Application>
  <PresentationFormat>全屏显示(16:9)</PresentationFormat>
  <Paragraphs>341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方正正黑简体</vt:lpstr>
      <vt:lpstr>黑体</vt:lpstr>
      <vt:lpstr>Calibri</vt:lpstr>
      <vt:lpstr>Century Gothic</vt:lpstr>
      <vt:lpstr>造字工房力黑（非商用）常规体</vt:lpstr>
      <vt:lpstr>Franklin Gothic Book</vt:lpstr>
      <vt:lpstr>Segoe UI Emoji</vt:lpstr>
      <vt:lpstr>Arial Unicode MS</vt:lpstr>
      <vt:lpstr>等线 Light</vt:lpstr>
      <vt:lpstr>Calibri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595718f330062</dc:title>
  <dc:creator>User</dc:creator>
  <cp:lastModifiedBy>燕</cp:lastModifiedBy>
  <cp:revision>173</cp:revision>
  <dcterms:created xsi:type="dcterms:W3CDTF">2017-03-04T06:55:00Z</dcterms:created>
  <dcterms:modified xsi:type="dcterms:W3CDTF">2023-02-27T07:32:34Z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3421C57ECE714835AD2639FE0E2880B2</vt:lpwstr>
  </property>
  <property fmtid="{D5CDD505-2E9C-101B-9397-08002B2CF9AE}" pid="3" name="KSOProductBuildVer">
    <vt:lpwstr>2052-11.1.0.13703</vt:lpwstr>
  </property>
</Properties>
</file>