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0" r:id="rId3"/>
    <p:sldId id="340" r:id="rId5"/>
    <p:sldId id="292" r:id="rId6"/>
    <p:sldId id="341" r:id="rId7"/>
    <p:sldId id="342" r:id="rId8"/>
    <p:sldId id="291" r:id="rId9"/>
    <p:sldId id="328" r:id="rId10"/>
    <p:sldId id="299" r:id="rId11"/>
    <p:sldId id="317" r:id="rId12"/>
    <p:sldId id="301" r:id="rId13"/>
    <p:sldId id="322" r:id="rId14"/>
    <p:sldId id="320" r:id="rId15"/>
    <p:sldId id="324" r:id="rId16"/>
    <p:sldId id="326" r:id="rId17"/>
    <p:sldId id="335" r:id="rId18"/>
    <p:sldId id="343" r:id="rId19"/>
    <p:sldId id="336" r:id="rId20"/>
    <p:sldId id="344" r:id="rId21"/>
    <p:sldId id="337" r:id="rId22"/>
    <p:sldId id="338" r:id="rId23"/>
    <p:sldId id="339" r:id="rId24"/>
    <p:sldId id="345" r:id="rId25"/>
    <p:sldId id="346" r:id="rId26"/>
    <p:sldId id="347" r:id="rId27"/>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757"/>
    <a:srgbClr val="737373"/>
    <a:srgbClr val="274991"/>
    <a:srgbClr val="FF0000"/>
    <a:srgbClr val="D48972"/>
    <a:srgbClr val="E0A998"/>
    <a:srgbClr val="FF9870"/>
    <a:srgbClr val="7CA82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1" autoAdjust="0"/>
    <p:restoredTop sz="94660"/>
  </p:normalViewPr>
  <p:slideViewPr>
    <p:cSldViewPr snapToGrid="0" showGuides="1">
      <p:cViewPr varScale="1">
        <p:scale>
          <a:sx n="90" d="100"/>
          <a:sy n="90" d="100"/>
        </p:scale>
        <p:origin x="-1188" y="-90"/>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9.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9" name="矩形 8"/>
          <p:cNvSpPr/>
          <p:nvPr userDrawn="1"/>
        </p:nvSpPr>
        <p:spPr>
          <a:xfrm>
            <a:off x="0" y="571500"/>
            <a:ext cx="9144000" cy="430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6127863" y="171390"/>
            <a:ext cx="2749471"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单击此处添加文字标题</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1.png"/><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image" Target="../media/image5.jpeg"/><Relationship Id="rId7" Type="http://schemas.openxmlformats.org/officeDocument/2006/relationships/image" Target="../media/image4.png"/><Relationship Id="rId6" Type="http://schemas.openxmlformats.org/officeDocument/2006/relationships/tags" Target="../tags/tag6.xml"/><Relationship Id="rId5" Type="http://schemas.openxmlformats.org/officeDocument/2006/relationships/image" Target="../media/image3.png"/><Relationship Id="rId4" Type="http://schemas.openxmlformats.org/officeDocument/2006/relationships/tags" Target="../tags/tag5.xml"/><Relationship Id="rId3" Type="http://schemas.openxmlformats.org/officeDocument/2006/relationships/image" Target="../media/image2.jpeg"/><Relationship Id="rId2" Type="http://schemas.openxmlformats.org/officeDocument/2006/relationships/tags" Target="../tags/tag4.xm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7" y="-2"/>
            <a:ext cx="9141293" cy="5143501"/>
          </a:xfrm>
          <a:prstGeom prst="rect">
            <a:avLst/>
          </a:prstGeom>
        </p:spPr>
      </p:pic>
      <p:sp>
        <p:nvSpPr>
          <p:cNvPr id="39" name="文本框 38"/>
          <p:cNvSpPr txBox="1"/>
          <p:nvPr>
            <p:custDataLst>
              <p:tags r:id="rId2"/>
            </p:custDataLst>
          </p:nvPr>
        </p:nvSpPr>
        <p:spPr>
          <a:xfrm>
            <a:off x="3498112" y="1861456"/>
            <a:ext cx="4625163" cy="1175658"/>
          </a:xfrm>
          <a:prstGeom prst="rect">
            <a:avLst/>
          </a:prstGeom>
          <a:noFill/>
        </p:spPr>
        <p:txBody>
          <a:bodyPr anchor="ctr">
            <a:noAutofit/>
          </a:bodyPr>
          <a:lstStyle/>
          <a:p>
            <a:pPr>
              <a:defRPr/>
            </a:pPr>
            <a:r>
              <a:rPr lang="zh-CN" altLang="en-US" sz="3600" b="1" kern="0" dirty="0" smtClean="0">
                <a:solidFill>
                  <a:srgbClr val="C00000"/>
                </a:solidFill>
                <a:latin typeface="宋体" panose="02010600030101010101" pitchFamily="2" charset="-122"/>
                <a:ea typeface="宋体" panose="02010600030101010101" pitchFamily="2" charset="-122"/>
              </a:rPr>
              <a:t>项目一</a:t>
            </a:r>
            <a:r>
              <a:rPr lang="en-US" altLang="zh-CN" sz="3600" b="1" kern="0" dirty="0" smtClean="0">
                <a:solidFill>
                  <a:srgbClr val="C00000"/>
                </a:solidFill>
                <a:latin typeface="宋体" panose="02010600030101010101" pitchFamily="2" charset="-122"/>
                <a:ea typeface="宋体" panose="02010600030101010101" pitchFamily="2" charset="-122"/>
              </a:rPr>
              <a:t>《</a:t>
            </a:r>
            <a:r>
              <a:rPr lang="zh-CN" altLang="en-US" sz="3600" b="1" kern="0" dirty="0">
                <a:solidFill>
                  <a:srgbClr val="C00000"/>
                </a:solidFill>
                <a:latin typeface="宋体" panose="02010600030101010101" pitchFamily="2" charset="-122"/>
                <a:ea typeface="宋体" panose="02010600030101010101" pitchFamily="2" charset="-122"/>
              </a:rPr>
              <a:t>美甲概论</a:t>
            </a:r>
            <a:r>
              <a:rPr lang="en-US" altLang="zh-CN" sz="3600" b="1" kern="0" dirty="0" smtClean="0">
                <a:solidFill>
                  <a:srgbClr val="C00000"/>
                </a:solidFill>
                <a:latin typeface="宋体" panose="02010600030101010101" pitchFamily="2" charset="-122"/>
                <a:ea typeface="宋体" panose="02010600030101010101" pitchFamily="2" charset="-122"/>
              </a:rPr>
              <a:t>》</a:t>
            </a:r>
            <a:endParaRPr lang="zh-CN" altLang="en-US" sz="3600" b="1" kern="0" dirty="0">
              <a:solidFill>
                <a:srgbClr val="C00000"/>
              </a:solidFill>
              <a:latin typeface="宋体" panose="02010600030101010101" pitchFamily="2" charset="-122"/>
              <a:ea typeface="宋体" panose="02010600030101010101" pitchFamily="2" charset="-122"/>
            </a:endParaRPr>
          </a:p>
        </p:txBody>
      </p:sp>
      <p:sp>
        <p:nvSpPr>
          <p:cNvPr id="6" name="文本框 38"/>
          <p:cNvSpPr txBox="1"/>
          <p:nvPr>
            <p:custDataLst>
              <p:tags r:id="rId3"/>
            </p:custDataLst>
          </p:nvPr>
        </p:nvSpPr>
        <p:spPr>
          <a:xfrm>
            <a:off x="3661145" y="2845728"/>
            <a:ext cx="4625163" cy="1175658"/>
          </a:xfrm>
          <a:prstGeom prst="rect">
            <a:avLst/>
          </a:prstGeom>
          <a:noFill/>
        </p:spPr>
        <p:txBody>
          <a:bodyPr anchor="ctr">
            <a:noAutofit/>
          </a:bodyPr>
          <a:lstStyle/>
          <a:p>
            <a:pPr>
              <a:defRPr/>
            </a:pPr>
            <a:r>
              <a:rPr lang="zh-CN" altLang="en-US" sz="2800" b="1" kern="0" dirty="0">
                <a:solidFill>
                  <a:srgbClr val="C00000"/>
                </a:solidFill>
                <a:latin typeface="宋体" panose="02010600030101010101" pitchFamily="2" charset="-122"/>
                <a:ea typeface="宋体" panose="02010600030101010101" pitchFamily="2" charset="-122"/>
              </a:rPr>
              <a:t>任</a:t>
            </a:r>
            <a:r>
              <a:rPr lang="zh-CN" altLang="en-US" sz="2800" b="1" kern="0" dirty="0" smtClean="0">
                <a:solidFill>
                  <a:srgbClr val="C00000"/>
                </a:solidFill>
                <a:latin typeface="宋体" panose="02010600030101010101" pitchFamily="2" charset="-122"/>
                <a:ea typeface="宋体" panose="02010600030101010101" pitchFamily="2" charset="-122"/>
              </a:rPr>
              <a:t>务一 美甲文化</a:t>
            </a:r>
            <a:endParaRPr lang="zh-CN" altLang="en-US" sz="2800" b="1" kern="0" dirty="0">
              <a:solidFill>
                <a:srgbClr val="C00000"/>
              </a:solidFill>
              <a:latin typeface="宋体" panose="02010600030101010101" pitchFamily="2" charset="-122"/>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259"/>
          <p:cNvSpPr>
            <a:spLocks noChangeArrowheads="1"/>
          </p:cNvSpPr>
          <p:nvPr/>
        </p:nvSpPr>
        <p:spPr bwMode="auto">
          <a:xfrm>
            <a:off x="621032" y="329621"/>
            <a:ext cx="2415271" cy="52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165">
              <a:spcBef>
                <a:spcPts val="0"/>
              </a:spcBef>
              <a:buNone/>
              <a:defRPr/>
            </a:pPr>
            <a:r>
              <a:rPr lang="en-US" altLang="zh-CN" sz="1140" dirty="0">
                <a:solidFill>
                  <a:schemeClr val="bg1"/>
                </a:solidFill>
                <a:latin typeface="Arial" panose="020B0604020202020204" pitchFamily="34" charset="0"/>
                <a:sym typeface="Arial" panose="020B0604020202020204" pitchFamily="34" charset="0"/>
              </a:rPr>
              <a:t>Click On Add Related Title Words</a:t>
            </a:r>
            <a:endParaRPr lang="en-US" altLang="zh-CN" sz="1140" dirty="0">
              <a:solidFill>
                <a:schemeClr val="bg1"/>
              </a:solidFill>
              <a:latin typeface="Arial" panose="020B0604020202020204" pitchFamily="34" charset="0"/>
              <a:sym typeface="Arial" panose="020B0604020202020204" pitchFamily="34" charset="0"/>
            </a:endParaRPr>
          </a:p>
          <a:p>
            <a:pPr defTabSz="685165">
              <a:spcBef>
                <a:spcPts val="0"/>
              </a:spcBef>
              <a:buNone/>
              <a:defRPr/>
            </a:pPr>
            <a:r>
              <a:rPr lang="zh-CN" altLang="en-US" sz="1705" dirty="0">
                <a:solidFill>
                  <a:schemeClr val="bg1"/>
                </a:solidFill>
                <a:latin typeface="Arial" panose="020B0604020202020204" pitchFamily="34" charset="0"/>
                <a:sym typeface="Arial" panose="020B0604020202020204" pitchFamily="34" charset="0"/>
              </a:rPr>
              <a:t>点击添加相关标题文字</a:t>
            </a:r>
            <a:endParaRPr lang="en-GB" altLang="zh-CN" sz="1705" dirty="0">
              <a:solidFill>
                <a:schemeClr val="bg1"/>
              </a:solidFill>
              <a:latin typeface="Arial" panose="020B0604020202020204" pitchFamily="34" charset="0"/>
              <a:sym typeface="Arial" panose="020B0604020202020204" pitchFamily="34" charset="0"/>
            </a:endParaRPr>
          </a:p>
        </p:txBody>
      </p:sp>
      <p:pic>
        <p:nvPicPr>
          <p:cNvPr id="18" name="Picture 4" descr="20091117_12c061379d3d5c39128caP7LhCh60yEj"/>
          <p:cNvPicPr>
            <a:picLocks noChangeAspect="1" noChangeArrowheads="1"/>
          </p:cNvPicPr>
          <p:nvPr/>
        </p:nvPicPr>
        <p:blipFill>
          <a:blip r:embed="rId1" cstate="print"/>
          <a:srcRect/>
          <a:stretch>
            <a:fillRect/>
          </a:stretch>
        </p:blipFill>
        <p:spPr bwMode="auto">
          <a:xfrm>
            <a:off x="475687" y="608788"/>
            <a:ext cx="1618927" cy="2267380"/>
          </a:xfrm>
          <a:prstGeom prst="rect">
            <a:avLst/>
          </a:prstGeom>
          <a:noFill/>
        </p:spPr>
      </p:pic>
      <p:pic>
        <p:nvPicPr>
          <p:cNvPr id="19" name="Picture 4" descr="20091117_20da492aa1e770e64a5ecEF72VBqgaIG"/>
          <p:cNvPicPr>
            <a:picLocks noChangeAspect="1" noChangeArrowheads="1"/>
          </p:cNvPicPr>
          <p:nvPr/>
        </p:nvPicPr>
        <p:blipFill>
          <a:blip r:embed="rId2" cstate="print"/>
          <a:srcRect/>
          <a:stretch>
            <a:fillRect/>
          </a:stretch>
        </p:blipFill>
        <p:spPr bwMode="auto">
          <a:xfrm>
            <a:off x="3293118" y="594515"/>
            <a:ext cx="1597859" cy="2238377"/>
          </a:xfrm>
          <a:prstGeom prst="rect">
            <a:avLst/>
          </a:prstGeom>
          <a:noFill/>
        </p:spPr>
      </p:pic>
      <p:pic>
        <p:nvPicPr>
          <p:cNvPr id="20" name="Picture 4" descr="20100623_fb4c63695106d4b10bbbFz8UOnJ5DYnZ"/>
          <p:cNvPicPr>
            <a:picLocks noChangeAspect="1" noChangeArrowheads="1"/>
          </p:cNvPicPr>
          <p:nvPr/>
        </p:nvPicPr>
        <p:blipFill>
          <a:blip r:embed="rId3" cstate="print"/>
          <a:srcRect/>
          <a:stretch>
            <a:fillRect/>
          </a:stretch>
        </p:blipFill>
        <p:spPr bwMode="auto">
          <a:xfrm>
            <a:off x="6145713" y="574992"/>
            <a:ext cx="1637320" cy="2257900"/>
          </a:xfrm>
          <a:prstGeom prst="rect">
            <a:avLst/>
          </a:prstGeom>
          <a:noFill/>
        </p:spPr>
      </p:pic>
      <p:pic>
        <p:nvPicPr>
          <p:cNvPr id="7" name="Picture 4" descr="20091117_ddd63e2a93aabe32bc57QsPFnBsjIKRk"/>
          <p:cNvPicPr>
            <a:picLocks noChangeAspect="1" noChangeArrowheads="1"/>
          </p:cNvPicPr>
          <p:nvPr/>
        </p:nvPicPr>
        <p:blipFill>
          <a:blip r:embed="rId4" cstate="print"/>
          <a:srcRect/>
          <a:stretch>
            <a:fillRect/>
          </a:stretch>
        </p:blipFill>
        <p:spPr bwMode="auto">
          <a:xfrm>
            <a:off x="1776007" y="2861895"/>
            <a:ext cx="1594514" cy="2303756"/>
          </a:xfrm>
          <a:prstGeom prst="rect">
            <a:avLst/>
          </a:prstGeom>
          <a:noFill/>
        </p:spPr>
      </p:pic>
      <p:pic>
        <p:nvPicPr>
          <p:cNvPr id="8" name="Picture 4" descr="20100623_56363aea87fd05cee860TUzgJanq4s4j"/>
          <p:cNvPicPr>
            <a:picLocks noChangeAspect="1" noChangeArrowheads="1"/>
          </p:cNvPicPr>
          <p:nvPr/>
        </p:nvPicPr>
        <p:blipFill>
          <a:blip r:embed="rId5" cstate="print"/>
          <a:srcRect/>
          <a:stretch>
            <a:fillRect/>
          </a:stretch>
        </p:blipFill>
        <p:spPr bwMode="auto">
          <a:xfrm rot="16200000">
            <a:off x="4178819" y="3141028"/>
            <a:ext cx="2253846" cy="1679942"/>
          </a:xfrm>
          <a:prstGeom prst="rect">
            <a:avLst/>
          </a:prstGeom>
          <a:noFill/>
        </p:spPr>
      </p:pic>
      <p:pic>
        <p:nvPicPr>
          <p:cNvPr id="9" name="Picture 4" descr="20091117_9334712183429aedfb3fjZ0HAePk7t0i"/>
          <p:cNvPicPr>
            <a:picLocks noChangeAspect="1" noChangeArrowheads="1"/>
          </p:cNvPicPr>
          <p:nvPr/>
        </p:nvPicPr>
        <p:blipFill>
          <a:blip r:embed="rId6" cstate="print"/>
          <a:srcRect/>
          <a:stretch>
            <a:fillRect/>
          </a:stretch>
        </p:blipFill>
        <p:spPr bwMode="auto">
          <a:xfrm>
            <a:off x="7354143" y="2832892"/>
            <a:ext cx="1545308" cy="2296214"/>
          </a:xfrm>
          <a:prstGeom prst="rect">
            <a:avLst/>
          </a:prstGeom>
          <a:noFill/>
        </p:spPr>
      </p:pic>
      <p:sp>
        <p:nvSpPr>
          <p:cNvPr id="10" name="矩形 9"/>
          <p:cNvSpPr/>
          <p:nvPr/>
        </p:nvSpPr>
        <p:spPr>
          <a:xfrm>
            <a:off x="6220047" y="-790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bg1">
                    <a:lumMod val="85000"/>
                  </a:schemeClr>
                </a:solidFill>
              </a:rPr>
              <a:t>古 代 美 甲</a:t>
            </a:r>
            <a:endParaRPr lang="zh-CN" altLang="en-US" sz="1800" dirty="0">
              <a:solidFill>
                <a:schemeClr val="bg1">
                  <a:lumMod val="85000"/>
                </a:schemeClr>
              </a:solidFill>
            </a:endParaRP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40" name="文本框 39"/>
          <p:cNvSpPr txBox="1"/>
          <p:nvPr>
            <p:custDataLst>
              <p:tags r:id="rId2"/>
            </p:custDataLst>
          </p:nvPr>
        </p:nvSpPr>
        <p:spPr>
          <a:xfrm>
            <a:off x="5268687" y="2705667"/>
            <a:ext cx="2544140" cy="821304"/>
          </a:xfrm>
          <a:prstGeom prst="rect">
            <a:avLst/>
          </a:prstGeom>
          <a:noFill/>
        </p:spPr>
        <p:txBody>
          <a:bodyPr anchor="ctr">
            <a:noAutofit/>
          </a:bodyPr>
          <a:lstStyle/>
          <a:p>
            <a:pPr lvl="0">
              <a:defRPr/>
            </a:pPr>
            <a:r>
              <a:rPr lang="zh-CN" altLang="en-US" sz="4000" b="1" kern="0" dirty="0" smtClean="0">
                <a:solidFill>
                  <a:srgbClr val="C00000"/>
                </a:solidFill>
                <a:latin typeface="宋体" panose="02010600030101010101" pitchFamily="2" charset="-122"/>
                <a:ea typeface="宋体" panose="02010600030101010101" pitchFamily="2" charset="-122"/>
              </a:rPr>
              <a:t>现代美甲</a:t>
            </a:r>
            <a:endParaRPr lang="zh-CN" altLang="en-US" sz="4000" b="1" kern="0" dirty="0">
              <a:solidFill>
                <a:srgbClr val="C00000"/>
              </a:solidFill>
              <a:latin typeface="宋体" panose="02010600030101010101" pitchFamily="2" charset="-122"/>
              <a:ea typeface="宋体" panose="02010600030101010101" pitchFamily="2" charset="-122"/>
            </a:endParaRPr>
          </a:p>
        </p:txBody>
      </p:sp>
      <p:sp>
        <p:nvSpPr>
          <p:cNvPr id="45" name="任意多边形 44"/>
          <p:cNvSpPr/>
          <p:nvPr>
            <p:custDataLst>
              <p:tags r:id="rId3"/>
            </p:custDataLst>
          </p:nvPr>
        </p:nvSpPr>
        <p:spPr>
          <a:xfrm>
            <a:off x="3446121" y="2623457"/>
            <a:ext cx="799307" cy="111034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48972"/>
          </a:solidFill>
          <a:ln w="12700" cap="flat" cmpd="sng" algn="ctr">
            <a:noFill/>
            <a:prstDash val="solid"/>
            <a:miter lim="800000"/>
          </a:ln>
          <a:effectLst/>
        </p:spPr>
        <p:txBody>
          <a:bodyPr anchor="ctr"/>
          <a:lstStyle/>
          <a:p>
            <a:pPr algn="ctr">
              <a:defRPr/>
            </a:pPr>
            <a:r>
              <a:rPr lang="en-US" altLang="zh-CN" sz="2400" kern="0" dirty="0">
                <a:solidFill>
                  <a:srgbClr val="FFFFFF"/>
                </a:solidFill>
                <a:latin typeface="Times New Roman" panose="02020603050405020304"/>
                <a:ea typeface="幼圆" panose="02010509060101010101" charset="-122"/>
              </a:rPr>
              <a:t>2</a:t>
            </a:r>
            <a:endParaRPr lang="zh-CN" altLang="en-US" sz="2400" kern="0" dirty="0">
              <a:solidFill>
                <a:srgbClr val="FFFFFF"/>
              </a:solidFill>
              <a:latin typeface="Times New Roman" panose="02020603050405020304"/>
              <a:ea typeface="幼圆" panose="02010509060101010101" charset="-122"/>
            </a:endParaRPr>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24496" y="2329542"/>
            <a:ext cx="2136325" cy="2765537"/>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8" name="AutoShape 31"/>
          <p:cNvSpPr>
            <a:spLocks noChangeArrowheads="1"/>
          </p:cNvSpPr>
          <p:nvPr/>
        </p:nvSpPr>
        <p:spPr bwMode="gray">
          <a:xfrm>
            <a:off x="1349532" y="2465924"/>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9" name="AutoShape 32"/>
          <p:cNvSpPr>
            <a:spLocks noChangeArrowheads="1"/>
          </p:cNvSpPr>
          <p:nvPr/>
        </p:nvSpPr>
        <p:spPr bwMode="gray">
          <a:xfrm>
            <a:off x="1973739" y="305050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10" name="AutoShape 33"/>
          <p:cNvSpPr>
            <a:spLocks noChangeArrowheads="1"/>
          </p:cNvSpPr>
          <p:nvPr/>
        </p:nvSpPr>
        <p:spPr bwMode="gray">
          <a:xfrm>
            <a:off x="2353135" y="3909439"/>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grpSp>
        <p:nvGrpSpPr>
          <p:cNvPr id="3" name="组合 37"/>
          <p:cNvGrpSpPr/>
          <p:nvPr/>
        </p:nvGrpSpPr>
        <p:grpSpPr>
          <a:xfrm>
            <a:off x="-24497" y="3540642"/>
            <a:ext cx="1604634" cy="1602857"/>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6" name="Text Box 45"/>
            <p:cNvSpPr txBox="1">
              <a:spLocks noChangeArrowheads="1"/>
            </p:cNvSpPr>
            <p:nvPr/>
          </p:nvSpPr>
          <p:spPr bwMode="gray">
            <a:xfrm>
              <a:off x="102992" y="5646056"/>
              <a:ext cx="1401859" cy="820738"/>
            </a:xfrm>
            <a:prstGeom prst="rect">
              <a:avLst/>
            </a:prstGeom>
            <a:noFill/>
            <a:ln>
              <a:noFill/>
            </a:ln>
            <a:effectLst/>
          </p:spPr>
          <p:txBody>
            <a:bodyPr>
              <a:spAutoFit/>
            </a:bodyPr>
            <a:lstStyle/>
            <a:p>
              <a:pPr algn="ctr">
                <a:defRPr/>
              </a:pPr>
              <a:r>
                <a:rPr lang="en-US" altLang="zh-CN" sz="1700" b="1" dirty="0">
                  <a:solidFill>
                    <a:schemeClr val="bg1"/>
                  </a:solidFill>
                  <a:latin typeface="Franklin Gothic Book" panose="020B0503020102020204" pitchFamily="34" charset="0"/>
                  <a:ea typeface="Segoe UI Emoji" panose="020B0502040204020203" pitchFamily="34" charset="0"/>
                </a:rPr>
                <a:t>YOUR TITLE</a:t>
              </a:r>
              <a:endParaRPr lang="zh-CN" altLang="en-US" sz="17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2244896" y="4149058"/>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6" name="AutoShape 55"/>
          <p:cNvSpPr>
            <a:spLocks noChangeArrowheads="1"/>
          </p:cNvSpPr>
          <p:nvPr/>
        </p:nvSpPr>
        <p:spPr bwMode="gray">
          <a:xfrm>
            <a:off x="829600" y="1788211"/>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7" name="AutoShape 56"/>
          <p:cNvSpPr>
            <a:spLocks noChangeArrowheads="1"/>
          </p:cNvSpPr>
          <p:nvPr/>
        </p:nvSpPr>
        <p:spPr bwMode="gray">
          <a:xfrm>
            <a:off x="1276241" y="2749204"/>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8" name="AutoShape 57"/>
          <p:cNvSpPr>
            <a:spLocks noChangeArrowheads="1"/>
          </p:cNvSpPr>
          <p:nvPr/>
        </p:nvSpPr>
        <p:spPr bwMode="gray">
          <a:xfrm>
            <a:off x="1648037" y="3644837"/>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9" name="AutoShape 58"/>
          <p:cNvSpPr>
            <a:spLocks noChangeArrowheads="1"/>
          </p:cNvSpPr>
          <p:nvPr/>
        </p:nvSpPr>
        <p:spPr bwMode="gray">
          <a:xfrm>
            <a:off x="477948" y="261848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59"/>
          <p:cNvSpPr>
            <a:spLocks noChangeArrowheads="1"/>
          </p:cNvSpPr>
          <p:nvPr/>
        </p:nvSpPr>
        <p:spPr bwMode="gray">
          <a:xfrm>
            <a:off x="2300583" y="4691449"/>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7" name="矩形 36"/>
          <p:cNvSpPr/>
          <p:nvPr/>
        </p:nvSpPr>
        <p:spPr>
          <a:xfrm>
            <a:off x="2862942" y="1406951"/>
            <a:ext cx="5823858" cy="3471720"/>
          </a:xfrm>
          <a:prstGeom prst="rect">
            <a:avLst/>
          </a:prstGeom>
        </p:spPr>
        <p:txBody>
          <a:bodyPr wrap="square">
            <a:spAutoFit/>
          </a:bodyPr>
          <a:lstStyle/>
          <a:p>
            <a:pPr>
              <a:lnSpc>
                <a:spcPct val="90000"/>
              </a:lnSpc>
            </a:pPr>
            <a:r>
              <a:rPr lang="zh-CN" altLang="en-US" sz="1800" b="1" dirty="0" smtClean="0">
                <a:solidFill>
                  <a:srgbClr val="C00000"/>
                </a:solidFill>
                <a:latin typeface="宋体" panose="02010600030101010101" pitchFamily="2" charset="-122"/>
                <a:ea typeface="宋体" panose="02010600030101010101" pitchFamily="2" charset="-122"/>
              </a:rPr>
              <a:t>现代美甲兴起于</a:t>
            </a:r>
            <a:r>
              <a:rPr lang="en-US" altLang="zh-CN" sz="1800" b="1" dirty="0" smtClean="0">
                <a:solidFill>
                  <a:srgbClr val="C00000"/>
                </a:solidFill>
                <a:latin typeface="宋体" panose="02010600030101010101" pitchFamily="2" charset="-122"/>
                <a:ea typeface="宋体" panose="02010600030101010101" pitchFamily="2" charset="-122"/>
              </a:rPr>
              <a:t>20</a:t>
            </a:r>
            <a:r>
              <a:rPr lang="zh-CN" altLang="en-US" sz="1800" b="1" dirty="0" smtClean="0">
                <a:solidFill>
                  <a:srgbClr val="C00000"/>
                </a:solidFill>
                <a:latin typeface="宋体" panose="02010600030101010101" pitchFamily="2" charset="-122"/>
                <a:ea typeface="宋体" panose="02010600030101010101" pitchFamily="2" charset="-122"/>
              </a:rPr>
              <a:t>世纪</a:t>
            </a:r>
            <a:r>
              <a:rPr lang="en-US" altLang="zh-CN" sz="1800" b="1" dirty="0" smtClean="0">
                <a:solidFill>
                  <a:srgbClr val="C00000"/>
                </a:solidFill>
                <a:latin typeface="宋体" panose="02010600030101010101" pitchFamily="2" charset="-122"/>
                <a:ea typeface="宋体" panose="02010600030101010101" pitchFamily="2" charset="-122"/>
              </a:rPr>
              <a:t>30</a:t>
            </a:r>
            <a:r>
              <a:rPr lang="zh-CN" altLang="en-US" sz="1800" b="1" dirty="0" smtClean="0">
                <a:solidFill>
                  <a:srgbClr val="C00000"/>
                </a:solidFill>
                <a:latin typeface="宋体" panose="02010600030101010101" pitchFamily="2" charset="-122"/>
                <a:ea typeface="宋体" panose="02010600030101010101" pitchFamily="2" charset="-122"/>
              </a:rPr>
              <a:t>年代。</a:t>
            </a:r>
            <a:endParaRPr lang="en-US" altLang="zh-CN" sz="1800" b="1" dirty="0" smtClean="0">
              <a:solidFill>
                <a:srgbClr val="C00000"/>
              </a:solidFill>
              <a:latin typeface="宋体" panose="02010600030101010101" pitchFamily="2" charset="-122"/>
              <a:ea typeface="宋体" panose="02010600030101010101" pitchFamily="2" charset="-122"/>
            </a:endParaRPr>
          </a:p>
          <a:p>
            <a:pPr>
              <a:lnSpc>
                <a:spcPct val="90000"/>
              </a:lnSpc>
            </a:pPr>
            <a:r>
              <a:rPr lang="zh-CN" altLang="en-US" sz="1800" b="1" dirty="0" smtClean="0">
                <a:solidFill>
                  <a:srgbClr val="C00000"/>
                </a:solidFill>
                <a:latin typeface="宋体" panose="02010600030101010101" pitchFamily="2" charset="-122"/>
                <a:ea typeface="宋体" panose="02010600030101010101" pitchFamily="2" charset="-122"/>
              </a:rPr>
              <a:t>在</a:t>
            </a:r>
            <a:r>
              <a:rPr lang="en-US" altLang="zh-CN" sz="1800" b="1" dirty="0" smtClean="0">
                <a:solidFill>
                  <a:srgbClr val="C00000"/>
                </a:solidFill>
                <a:latin typeface="宋体" panose="02010600030101010101" pitchFamily="2" charset="-122"/>
                <a:ea typeface="宋体" panose="02010600030101010101" pitchFamily="2" charset="-122"/>
              </a:rPr>
              <a:t>20</a:t>
            </a:r>
            <a:r>
              <a:rPr lang="zh-CN" altLang="en-US" sz="1800" b="1" dirty="0" smtClean="0">
                <a:solidFill>
                  <a:srgbClr val="C00000"/>
                </a:solidFill>
                <a:latin typeface="宋体" panose="02010600030101010101" pitchFamily="2" charset="-122"/>
                <a:ea typeface="宋体" panose="02010600030101010101" pitchFamily="2" charset="-122"/>
              </a:rPr>
              <a:t>世纪</a:t>
            </a:r>
            <a:r>
              <a:rPr lang="en-US" altLang="zh-CN" sz="1800" b="1" dirty="0" smtClean="0">
                <a:solidFill>
                  <a:srgbClr val="C00000"/>
                </a:solidFill>
                <a:latin typeface="宋体" panose="02010600030101010101" pitchFamily="2" charset="-122"/>
                <a:ea typeface="宋体" panose="02010600030101010101" pitchFamily="2" charset="-122"/>
              </a:rPr>
              <a:t>70</a:t>
            </a:r>
            <a:r>
              <a:rPr lang="zh-CN" altLang="en-US" sz="1800" b="1" dirty="0" smtClean="0">
                <a:solidFill>
                  <a:srgbClr val="C00000"/>
                </a:solidFill>
                <a:latin typeface="宋体" panose="02010600030101010101" pitchFamily="2" charset="-122"/>
                <a:ea typeface="宋体" panose="02010600030101010101" pitchFamily="2" charset="-122"/>
              </a:rPr>
              <a:t>、</a:t>
            </a:r>
            <a:r>
              <a:rPr lang="en-US" altLang="zh-CN" sz="1800" b="1" dirty="0" smtClean="0">
                <a:solidFill>
                  <a:srgbClr val="C00000"/>
                </a:solidFill>
                <a:latin typeface="宋体" panose="02010600030101010101" pitchFamily="2" charset="-122"/>
                <a:ea typeface="宋体" panose="02010600030101010101" pitchFamily="2" charset="-122"/>
              </a:rPr>
              <a:t>80</a:t>
            </a:r>
            <a:r>
              <a:rPr lang="zh-CN" altLang="en-US" sz="1800" b="1" dirty="0" smtClean="0">
                <a:solidFill>
                  <a:srgbClr val="C00000"/>
                </a:solidFill>
                <a:latin typeface="宋体" panose="02010600030101010101" pitchFamily="2" charset="-122"/>
                <a:ea typeface="宋体" panose="02010600030101010101" pitchFamily="2" charset="-122"/>
              </a:rPr>
              <a:t>年代，在国外开始盛行。好莱坞知名演员已开始美甲。逐渐出现了贴片甲、水晶甲、光疗甲等一系列的人造指甲。</a:t>
            </a:r>
            <a:endParaRPr lang="en-US" altLang="zh-CN" sz="1800" b="1" dirty="0" smtClean="0">
              <a:solidFill>
                <a:srgbClr val="C00000"/>
              </a:solidFill>
              <a:latin typeface="宋体" panose="02010600030101010101" pitchFamily="2" charset="-122"/>
              <a:ea typeface="宋体" panose="02010600030101010101" pitchFamily="2" charset="-122"/>
            </a:endParaRPr>
          </a:p>
          <a:p>
            <a:pPr>
              <a:lnSpc>
                <a:spcPct val="90000"/>
              </a:lnSpc>
            </a:pPr>
            <a:endParaRPr lang="en-US" altLang="zh-CN" sz="1800" b="1" dirty="0" smtClean="0">
              <a:solidFill>
                <a:srgbClr val="C00000"/>
              </a:solidFill>
              <a:latin typeface="宋体" panose="02010600030101010101" pitchFamily="2" charset="-122"/>
              <a:ea typeface="宋体" panose="02010600030101010101" pitchFamily="2" charset="-122"/>
            </a:endParaRPr>
          </a:p>
          <a:p>
            <a:pPr>
              <a:lnSpc>
                <a:spcPct val="90000"/>
              </a:lnSpc>
            </a:pPr>
            <a:r>
              <a:rPr lang="zh-CN" altLang="en-US" sz="1800" b="1" dirty="0" smtClean="0">
                <a:solidFill>
                  <a:srgbClr val="C00000"/>
                </a:solidFill>
                <a:latin typeface="宋体" panose="02010600030101010101" pitchFamily="2" charset="-122"/>
                <a:ea typeface="宋体" panose="02010600030101010101" pitchFamily="2" charset="-122"/>
              </a:rPr>
              <a:t>在</a:t>
            </a:r>
            <a:r>
              <a:rPr lang="zh-CN" altLang="en-US" sz="1800" b="1" dirty="0">
                <a:solidFill>
                  <a:srgbClr val="C00000"/>
                </a:solidFill>
                <a:latin typeface="宋体" panose="02010600030101010101" pitchFamily="2" charset="-122"/>
                <a:ea typeface="宋体" panose="02010600030101010101" pitchFamily="2" charset="-122"/>
              </a:rPr>
              <a:t>我国，</a:t>
            </a:r>
            <a:r>
              <a:rPr lang="en-US" altLang="zh-CN" sz="1800" b="1" dirty="0">
                <a:solidFill>
                  <a:srgbClr val="C00000"/>
                </a:solidFill>
                <a:latin typeface="宋体" panose="02010600030101010101" pitchFamily="2" charset="-122"/>
                <a:ea typeface="宋体" panose="02010600030101010101" pitchFamily="2" charset="-122"/>
              </a:rPr>
              <a:t>1995</a:t>
            </a:r>
            <a:r>
              <a:rPr lang="zh-CN" altLang="en-US" sz="1800" b="1" dirty="0">
                <a:solidFill>
                  <a:srgbClr val="C00000"/>
                </a:solidFill>
                <a:latin typeface="宋体" panose="02010600030101010101" pitchFamily="2" charset="-122"/>
                <a:ea typeface="宋体" panose="02010600030101010101" pitchFamily="2" charset="-122"/>
              </a:rPr>
              <a:t>年，李安女士成立了“安丽泰玉指艺术有限公司”，开创了国内现代美甲历史的先河。</a:t>
            </a:r>
            <a:endParaRPr lang="en-US" altLang="zh-CN" sz="1800" b="1" dirty="0">
              <a:solidFill>
                <a:srgbClr val="C00000"/>
              </a:solidFill>
              <a:latin typeface="宋体" panose="02010600030101010101" pitchFamily="2" charset="-122"/>
              <a:ea typeface="宋体" panose="02010600030101010101" pitchFamily="2" charset="-122"/>
            </a:endParaRPr>
          </a:p>
          <a:p>
            <a:pPr>
              <a:lnSpc>
                <a:spcPct val="90000"/>
              </a:lnSpc>
            </a:pPr>
            <a:endParaRPr lang="en-US" altLang="zh-CN" sz="1800" b="1" dirty="0">
              <a:solidFill>
                <a:srgbClr val="C00000"/>
              </a:solidFill>
              <a:latin typeface="宋体" panose="02010600030101010101" pitchFamily="2" charset="-122"/>
              <a:ea typeface="宋体" panose="02010600030101010101" pitchFamily="2" charset="-122"/>
            </a:endParaRPr>
          </a:p>
          <a:p>
            <a:pPr>
              <a:lnSpc>
                <a:spcPct val="90000"/>
              </a:lnSpc>
            </a:pPr>
            <a:r>
              <a:rPr lang="zh-CN" altLang="en-US" sz="1800" b="1" dirty="0">
                <a:solidFill>
                  <a:srgbClr val="C00000"/>
                </a:solidFill>
                <a:latin typeface="宋体" panose="02010600030101010101" pitchFamily="2" charset="-122"/>
                <a:ea typeface="宋体" panose="02010600030101010101" pitchFamily="2" charset="-122"/>
              </a:rPr>
              <a:t>   在短短的几十年时间内，国内的美甲已经渐渐形成市场，越来越多的人开始了解美甲并喜欢做美甲。美甲在中国已经形成自己独特的风格。</a:t>
            </a:r>
            <a:endParaRPr lang="zh-CN" altLang="en-US" sz="1800" b="1" dirty="0">
              <a:solidFill>
                <a:srgbClr val="C00000"/>
              </a:solidFill>
              <a:latin typeface="宋体" panose="02010600030101010101" pitchFamily="2" charset="-122"/>
              <a:ea typeface="宋体" panose="02010600030101010101" pitchFamily="2" charset="-122"/>
            </a:endParaRPr>
          </a:p>
          <a:p>
            <a:pPr>
              <a:lnSpc>
                <a:spcPct val="90000"/>
              </a:lnSpc>
            </a:pPr>
            <a:endParaRPr lang="en-US" altLang="zh-CN" sz="1800" b="1" dirty="0" smtClean="0">
              <a:solidFill>
                <a:srgbClr val="C00000"/>
              </a:solidFill>
              <a:latin typeface="宋体" panose="02010600030101010101" pitchFamily="2" charset="-122"/>
              <a:ea typeface="宋体" panose="02010600030101010101" pitchFamily="2" charset="-122"/>
            </a:endParaRPr>
          </a:p>
          <a:p>
            <a:pPr algn="r">
              <a:lnSpc>
                <a:spcPct val="90000"/>
              </a:lnSpc>
              <a:buSzPct val="70000"/>
            </a:pPr>
            <a:endParaRPr lang="zh-CN" altLang="en-US" sz="2800" b="1" dirty="0">
              <a:solidFill>
                <a:srgbClr val="C00000"/>
              </a:solidFill>
              <a:latin typeface="宋体" panose="02010600030101010101" pitchFamily="2" charset="-122"/>
              <a:ea typeface="宋体" panose="02010600030101010101" pitchFamily="2" charset="-122"/>
            </a:endParaRPr>
          </a:p>
        </p:txBody>
      </p:sp>
      <p:sp>
        <p:nvSpPr>
          <p:cNvPr id="31" name="矩形 30"/>
          <p:cNvSpPr/>
          <p:nvPr/>
        </p:nvSpPr>
        <p:spPr>
          <a:xfrm>
            <a:off x="6220047" y="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chemeClr val="bg1">
                    <a:lumMod val="85000"/>
                  </a:schemeClr>
                </a:solidFill>
              </a:rPr>
              <a:t>现</a:t>
            </a:r>
            <a:r>
              <a:rPr lang="zh-CN" altLang="en-US" sz="1800" dirty="0" smtClean="0">
                <a:solidFill>
                  <a:schemeClr val="bg1">
                    <a:lumMod val="85000"/>
                  </a:schemeClr>
                </a:solidFill>
              </a:rPr>
              <a:t> 代 美 甲</a:t>
            </a:r>
            <a:endParaRPr lang="zh-CN" altLang="en-US" sz="1800" dirty="0">
              <a:solidFill>
                <a:schemeClr val="bg1">
                  <a:lumMod val="85000"/>
                </a:schemeClr>
              </a:solidFill>
            </a:endParaRPr>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42" name="文本框 41"/>
          <p:cNvSpPr txBox="1"/>
          <p:nvPr>
            <p:custDataLst>
              <p:tags r:id="rId2"/>
            </p:custDataLst>
          </p:nvPr>
        </p:nvSpPr>
        <p:spPr>
          <a:xfrm>
            <a:off x="4572000" y="2754086"/>
            <a:ext cx="3251711" cy="674914"/>
          </a:xfrm>
          <a:prstGeom prst="rect">
            <a:avLst/>
          </a:prstGeom>
          <a:noFill/>
        </p:spPr>
        <p:txBody>
          <a:bodyPr anchor="ctr">
            <a:noAutofit/>
          </a:bodyPr>
          <a:lstStyle/>
          <a:p>
            <a:pPr lvl="0">
              <a:defRPr/>
            </a:pPr>
            <a:r>
              <a:rPr lang="zh-CN" altLang="en-US" sz="4000" b="1" kern="0" dirty="0" smtClean="0">
                <a:solidFill>
                  <a:srgbClr val="C00000"/>
                </a:solidFill>
                <a:latin typeface="华文细黑" panose="02010600040101010101" pitchFamily="2" charset="-122"/>
                <a:ea typeface="华文细黑" panose="02010600040101010101" pitchFamily="2" charset="-122"/>
              </a:rPr>
              <a:t>美甲业的发展</a:t>
            </a:r>
            <a:endParaRPr lang="zh-CN" altLang="en-US" sz="4000" b="1" kern="0" dirty="0">
              <a:solidFill>
                <a:srgbClr val="C00000"/>
              </a:solidFill>
              <a:latin typeface="华文细黑" panose="02010600040101010101" pitchFamily="2" charset="-122"/>
              <a:ea typeface="华文细黑" panose="02010600040101010101" pitchFamily="2" charset="-122"/>
            </a:endParaRPr>
          </a:p>
        </p:txBody>
      </p:sp>
      <p:sp>
        <p:nvSpPr>
          <p:cNvPr id="47" name="任意多边形 46"/>
          <p:cNvSpPr/>
          <p:nvPr>
            <p:custDataLst>
              <p:tags r:id="rId3"/>
            </p:custDataLst>
          </p:nvPr>
        </p:nvSpPr>
        <p:spPr>
          <a:xfrm>
            <a:off x="3163093" y="2634343"/>
            <a:ext cx="908163" cy="104502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48972"/>
          </a:solidFill>
          <a:ln w="12700" cap="flat" cmpd="sng" algn="ctr">
            <a:noFill/>
            <a:prstDash val="solid"/>
            <a:miter lim="800000"/>
          </a:ln>
          <a:effectLst/>
        </p:spPr>
        <p:txBody>
          <a:bodyPr anchor="ctr"/>
          <a:lstStyle/>
          <a:p>
            <a:pPr algn="ctr">
              <a:defRPr/>
            </a:pPr>
            <a:r>
              <a:rPr lang="en-US" altLang="zh-CN" sz="2400" kern="0" dirty="0" smtClean="0">
                <a:solidFill>
                  <a:srgbClr val="FFFFFF"/>
                </a:solidFill>
                <a:latin typeface="Times New Roman" panose="02020603050405020304"/>
                <a:ea typeface="幼圆" panose="02010509060101010101" charset="-122"/>
              </a:rPr>
              <a:t>3</a:t>
            </a:r>
            <a:endParaRPr lang="zh-CN" altLang="en-US" sz="2400" kern="0" dirty="0">
              <a:solidFill>
                <a:srgbClr val="FFFFFF"/>
              </a:solidFill>
              <a:latin typeface="Times New Roman" panose="02020603050405020304"/>
              <a:ea typeface="幼圆" panose="02010509060101010101" charset="-122"/>
            </a:endParaRPr>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0" y="3167743"/>
            <a:ext cx="2079171" cy="1975757"/>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8" name="AutoShape 31"/>
          <p:cNvSpPr>
            <a:spLocks noChangeArrowheads="1"/>
          </p:cNvSpPr>
          <p:nvPr/>
        </p:nvSpPr>
        <p:spPr bwMode="gray">
          <a:xfrm>
            <a:off x="1281798" y="273685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9" name="AutoShape 32"/>
          <p:cNvSpPr>
            <a:spLocks noChangeArrowheads="1"/>
          </p:cNvSpPr>
          <p:nvPr/>
        </p:nvSpPr>
        <p:spPr bwMode="gray">
          <a:xfrm>
            <a:off x="1917295" y="3287575"/>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10" name="AutoShape 33"/>
          <p:cNvSpPr>
            <a:spLocks noChangeArrowheads="1"/>
          </p:cNvSpPr>
          <p:nvPr/>
        </p:nvSpPr>
        <p:spPr bwMode="gray">
          <a:xfrm>
            <a:off x="2186624" y="442993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grpSp>
        <p:nvGrpSpPr>
          <p:cNvPr id="3" name="组合 37"/>
          <p:cNvGrpSpPr/>
          <p:nvPr/>
        </p:nvGrpSpPr>
        <p:grpSpPr>
          <a:xfrm>
            <a:off x="4837" y="3821775"/>
            <a:ext cx="1369246" cy="1320932"/>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6" name="Text Box 45"/>
            <p:cNvSpPr txBox="1">
              <a:spLocks noChangeArrowheads="1"/>
            </p:cNvSpPr>
            <p:nvPr/>
          </p:nvSpPr>
          <p:spPr bwMode="gray">
            <a:xfrm>
              <a:off x="102992" y="5646056"/>
              <a:ext cx="1401859" cy="820738"/>
            </a:xfrm>
            <a:prstGeom prst="rect">
              <a:avLst/>
            </a:prstGeom>
            <a:noFill/>
            <a:ln>
              <a:noFill/>
            </a:ln>
            <a:effectLst/>
          </p:spPr>
          <p:txBody>
            <a:bodyPr>
              <a:spAutoFit/>
            </a:bodyPr>
            <a:lstStyle/>
            <a:p>
              <a:pPr algn="ctr">
                <a:defRPr/>
              </a:pPr>
              <a:r>
                <a:rPr lang="en-US" altLang="zh-CN" sz="1700" b="1" dirty="0">
                  <a:solidFill>
                    <a:schemeClr val="bg1"/>
                  </a:solidFill>
                  <a:latin typeface="Franklin Gothic Book" panose="020B0503020102020204" pitchFamily="34" charset="0"/>
                  <a:ea typeface="Segoe UI Emoji" panose="020B0502040204020203" pitchFamily="34" charset="0"/>
                </a:rPr>
                <a:t>YOUR TITLE</a:t>
              </a:r>
              <a:endParaRPr lang="zh-CN" altLang="en-US" sz="17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2280778" y="4612758"/>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6" name="AutoShape 55"/>
          <p:cNvSpPr>
            <a:spLocks noChangeArrowheads="1"/>
          </p:cNvSpPr>
          <p:nvPr/>
        </p:nvSpPr>
        <p:spPr bwMode="gray">
          <a:xfrm>
            <a:off x="691311" y="1862395"/>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7" name="AutoShape 56"/>
          <p:cNvSpPr>
            <a:spLocks noChangeArrowheads="1"/>
          </p:cNvSpPr>
          <p:nvPr/>
        </p:nvSpPr>
        <p:spPr bwMode="gray">
          <a:xfrm>
            <a:off x="1263339" y="3120930"/>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8" name="AutoShape 57"/>
          <p:cNvSpPr>
            <a:spLocks noChangeArrowheads="1"/>
          </p:cNvSpPr>
          <p:nvPr/>
        </p:nvSpPr>
        <p:spPr bwMode="gray">
          <a:xfrm>
            <a:off x="1612154" y="3926252"/>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9" name="AutoShape 58"/>
          <p:cNvSpPr>
            <a:spLocks noChangeArrowheads="1"/>
          </p:cNvSpPr>
          <p:nvPr/>
        </p:nvSpPr>
        <p:spPr bwMode="gray">
          <a:xfrm>
            <a:off x="477948" y="261848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59"/>
          <p:cNvSpPr>
            <a:spLocks noChangeArrowheads="1"/>
          </p:cNvSpPr>
          <p:nvPr/>
        </p:nvSpPr>
        <p:spPr bwMode="gray">
          <a:xfrm>
            <a:off x="2255427" y="4714026"/>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5" name="矩形 24"/>
          <p:cNvSpPr/>
          <p:nvPr/>
        </p:nvSpPr>
        <p:spPr>
          <a:xfrm>
            <a:off x="2329544" y="1533717"/>
            <a:ext cx="6509656" cy="2917722"/>
          </a:xfrm>
          <a:prstGeom prst="rect">
            <a:avLst/>
          </a:prstGeom>
        </p:spPr>
        <p:txBody>
          <a:bodyPr wrap="square">
            <a:spAutoFit/>
          </a:bodyPr>
          <a:lstStyle/>
          <a:p>
            <a:pPr>
              <a:lnSpc>
                <a:spcPct val="90000"/>
              </a:lnSpc>
            </a:pPr>
            <a:r>
              <a:rPr lang="zh-CN" altLang="zh-CN" sz="2000" b="1" dirty="0" smtClean="0">
                <a:solidFill>
                  <a:srgbClr val="C00000"/>
                </a:solidFill>
                <a:latin typeface="宋体" panose="02010600030101010101" pitchFamily="2" charset="-122"/>
                <a:ea typeface="宋体" panose="02010600030101010101" pitchFamily="2" charset="-122"/>
              </a:rPr>
              <a:t>第一阶段：梦想起飞</a:t>
            </a:r>
            <a:r>
              <a:rPr lang="en-US" altLang="zh-CN" sz="2000" b="1" dirty="0" smtClean="0">
                <a:solidFill>
                  <a:srgbClr val="C00000"/>
                </a:solidFill>
                <a:latin typeface="宋体" panose="02010600030101010101" pitchFamily="2" charset="-122"/>
                <a:ea typeface="宋体" panose="02010600030101010101" pitchFamily="2" charset="-122"/>
              </a:rPr>
              <a:t>--</a:t>
            </a:r>
            <a:r>
              <a:rPr lang="zh-CN" altLang="zh-CN" sz="2000" b="1" dirty="0" smtClean="0">
                <a:solidFill>
                  <a:srgbClr val="C00000"/>
                </a:solidFill>
                <a:latin typeface="宋体" panose="02010600030101010101" pitchFamily="2" charset="-122"/>
                <a:ea typeface="宋体" panose="02010600030101010101" pitchFamily="2" charset="-122"/>
              </a:rPr>
              <a:t>起步阶段</a:t>
            </a:r>
            <a:r>
              <a:rPr lang="en-US" altLang="zh-CN" sz="2000" b="1" dirty="0" smtClean="0">
                <a:solidFill>
                  <a:srgbClr val="C00000"/>
                </a:solidFill>
                <a:latin typeface="宋体" panose="02010600030101010101" pitchFamily="2" charset="-122"/>
                <a:ea typeface="宋体" panose="02010600030101010101" pitchFamily="2" charset="-122"/>
              </a:rPr>
              <a:t>(1995</a:t>
            </a:r>
            <a:r>
              <a:rPr lang="zh-CN" altLang="zh-CN" sz="2000" b="1" dirty="0" smtClean="0">
                <a:solidFill>
                  <a:srgbClr val="C00000"/>
                </a:solidFill>
                <a:latin typeface="宋体" panose="02010600030101010101" pitchFamily="2" charset="-122"/>
                <a:ea typeface="宋体" panose="02010600030101010101" pitchFamily="2" charset="-122"/>
              </a:rPr>
              <a:t>年～</a:t>
            </a:r>
            <a:r>
              <a:rPr lang="en-US" altLang="zh-CN" sz="2000" b="1" dirty="0" smtClean="0">
                <a:solidFill>
                  <a:srgbClr val="C00000"/>
                </a:solidFill>
                <a:latin typeface="宋体" panose="02010600030101010101" pitchFamily="2" charset="-122"/>
                <a:ea typeface="宋体" panose="02010600030101010101" pitchFamily="2" charset="-122"/>
              </a:rPr>
              <a:t>2003</a:t>
            </a:r>
            <a:r>
              <a:rPr lang="zh-CN" altLang="zh-CN" sz="2000" b="1" dirty="0" smtClean="0">
                <a:solidFill>
                  <a:srgbClr val="C00000"/>
                </a:solidFill>
                <a:latin typeface="宋体" panose="02010600030101010101" pitchFamily="2" charset="-122"/>
                <a:ea typeface="宋体" panose="02010600030101010101" pitchFamily="2" charset="-122"/>
              </a:rPr>
              <a:t>年）</a:t>
            </a:r>
            <a:endParaRPr lang="zh-CN"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endParaRPr lang="en-US"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r>
              <a:rPr lang="zh-CN" altLang="zh-CN" sz="2000" b="1" dirty="0" smtClean="0">
                <a:solidFill>
                  <a:srgbClr val="C00000"/>
                </a:solidFill>
                <a:latin typeface="宋体" panose="02010600030101010101" pitchFamily="2" charset="-122"/>
                <a:ea typeface="宋体" panose="02010600030101010101" pitchFamily="2" charset="-122"/>
              </a:rPr>
              <a:t>第二阶段：扬帆远航</a:t>
            </a:r>
            <a:r>
              <a:rPr lang="en-US" altLang="zh-CN" sz="2000" b="1" dirty="0" smtClean="0">
                <a:solidFill>
                  <a:srgbClr val="C00000"/>
                </a:solidFill>
                <a:latin typeface="宋体" panose="02010600030101010101" pitchFamily="2" charset="-122"/>
                <a:ea typeface="宋体" panose="02010600030101010101" pitchFamily="2" charset="-122"/>
              </a:rPr>
              <a:t>--</a:t>
            </a:r>
            <a:r>
              <a:rPr lang="zh-CN" altLang="zh-CN" sz="2000" b="1" dirty="0" smtClean="0">
                <a:solidFill>
                  <a:srgbClr val="C00000"/>
                </a:solidFill>
                <a:latin typeface="宋体" panose="02010600030101010101" pitchFamily="2" charset="-122"/>
                <a:ea typeface="宋体" panose="02010600030101010101" pitchFamily="2" charset="-122"/>
              </a:rPr>
              <a:t>蓬勃发展阶段</a:t>
            </a:r>
            <a:r>
              <a:rPr lang="en-US" altLang="zh-CN" sz="2000" b="1" dirty="0" smtClean="0">
                <a:solidFill>
                  <a:srgbClr val="C00000"/>
                </a:solidFill>
                <a:latin typeface="宋体" panose="02010600030101010101" pitchFamily="2" charset="-122"/>
                <a:ea typeface="宋体" panose="02010600030101010101" pitchFamily="2" charset="-122"/>
              </a:rPr>
              <a:t>(2004</a:t>
            </a:r>
            <a:r>
              <a:rPr lang="zh-CN" altLang="zh-CN" sz="2000" b="1" dirty="0" smtClean="0">
                <a:solidFill>
                  <a:srgbClr val="C00000"/>
                </a:solidFill>
                <a:latin typeface="宋体" panose="02010600030101010101" pitchFamily="2" charset="-122"/>
                <a:ea typeface="宋体" panose="02010600030101010101" pitchFamily="2" charset="-122"/>
              </a:rPr>
              <a:t>年～</a:t>
            </a:r>
            <a:r>
              <a:rPr lang="en-US" altLang="zh-CN" sz="2000" b="1" dirty="0" smtClean="0">
                <a:solidFill>
                  <a:srgbClr val="C00000"/>
                </a:solidFill>
                <a:latin typeface="宋体" panose="02010600030101010101" pitchFamily="2" charset="-122"/>
                <a:ea typeface="宋体" panose="02010600030101010101" pitchFamily="2" charset="-122"/>
              </a:rPr>
              <a:t>2009</a:t>
            </a:r>
            <a:r>
              <a:rPr lang="zh-CN" altLang="zh-CN" sz="2000" b="1" dirty="0" smtClean="0">
                <a:solidFill>
                  <a:srgbClr val="C00000"/>
                </a:solidFill>
                <a:latin typeface="宋体" panose="02010600030101010101" pitchFamily="2" charset="-122"/>
                <a:ea typeface="宋体" panose="02010600030101010101" pitchFamily="2" charset="-122"/>
              </a:rPr>
              <a:t>年）</a:t>
            </a:r>
            <a:endParaRPr lang="zh-CN"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endParaRPr lang="en-US"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r>
              <a:rPr lang="zh-CN" altLang="zh-CN" sz="2000" b="1" dirty="0" smtClean="0">
                <a:solidFill>
                  <a:srgbClr val="C00000"/>
                </a:solidFill>
                <a:latin typeface="宋体" panose="02010600030101010101" pitchFamily="2" charset="-122"/>
                <a:ea typeface="宋体" panose="02010600030101010101" pitchFamily="2" charset="-122"/>
              </a:rPr>
              <a:t>第三阶段：扬眉吐气</a:t>
            </a:r>
            <a:r>
              <a:rPr lang="en-US" altLang="zh-CN" sz="2000" b="1" dirty="0" smtClean="0">
                <a:solidFill>
                  <a:srgbClr val="C00000"/>
                </a:solidFill>
                <a:latin typeface="宋体" panose="02010600030101010101" pitchFamily="2" charset="-122"/>
                <a:ea typeface="宋体" panose="02010600030101010101" pitchFamily="2" charset="-122"/>
              </a:rPr>
              <a:t>--</a:t>
            </a:r>
            <a:r>
              <a:rPr lang="zh-CN" altLang="zh-CN" sz="2000" b="1" dirty="0" smtClean="0">
                <a:solidFill>
                  <a:srgbClr val="C00000"/>
                </a:solidFill>
                <a:latin typeface="宋体" panose="02010600030101010101" pitchFamily="2" charset="-122"/>
                <a:ea typeface="宋体" panose="02010600030101010101" pitchFamily="2" charset="-122"/>
              </a:rPr>
              <a:t>高速发展阶段</a:t>
            </a:r>
            <a:r>
              <a:rPr lang="en-US" altLang="zh-CN" sz="2000" b="1" dirty="0" smtClean="0">
                <a:solidFill>
                  <a:srgbClr val="C00000"/>
                </a:solidFill>
                <a:latin typeface="宋体" panose="02010600030101010101" pitchFamily="2" charset="-122"/>
                <a:ea typeface="宋体" panose="02010600030101010101" pitchFamily="2" charset="-122"/>
              </a:rPr>
              <a:t>(2010</a:t>
            </a:r>
            <a:r>
              <a:rPr lang="zh-CN" altLang="zh-CN" sz="2000" b="1" dirty="0" smtClean="0">
                <a:solidFill>
                  <a:srgbClr val="C00000"/>
                </a:solidFill>
                <a:latin typeface="宋体" panose="02010600030101010101" pitchFamily="2" charset="-122"/>
                <a:ea typeface="宋体" panose="02010600030101010101" pitchFamily="2" charset="-122"/>
              </a:rPr>
              <a:t>年～</a:t>
            </a:r>
            <a:r>
              <a:rPr lang="en-US" altLang="zh-CN" sz="2000" b="1" dirty="0" smtClean="0">
                <a:solidFill>
                  <a:srgbClr val="C00000"/>
                </a:solidFill>
                <a:latin typeface="宋体" panose="02010600030101010101" pitchFamily="2" charset="-122"/>
                <a:ea typeface="宋体" panose="02010600030101010101" pitchFamily="2" charset="-122"/>
              </a:rPr>
              <a:t>2013</a:t>
            </a:r>
            <a:r>
              <a:rPr lang="zh-CN" altLang="zh-CN" sz="2000" b="1" dirty="0" smtClean="0">
                <a:solidFill>
                  <a:srgbClr val="C00000"/>
                </a:solidFill>
                <a:latin typeface="宋体" panose="02010600030101010101" pitchFamily="2" charset="-122"/>
                <a:ea typeface="宋体" panose="02010600030101010101" pitchFamily="2" charset="-122"/>
              </a:rPr>
              <a:t>年</a:t>
            </a:r>
            <a:r>
              <a:rPr lang="en-US" altLang="zh-CN" sz="2000" b="1" dirty="0" smtClean="0">
                <a:solidFill>
                  <a:srgbClr val="C00000"/>
                </a:solidFill>
                <a:latin typeface="宋体" panose="02010600030101010101" pitchFamily="2" charset="-122"/>
                <a:ea typeface="宋体" panose="02010600030101010101" pitchFamily="2" charset="-122"/>
              </a:rPr>
              <a:t>)</a:t>
            </a:r>
            <a:endParaRPr lang="zh-CN"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endParaRPr lang="en-US"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r>
              <a:rPr lang="zh-CN" altLang="zh-CN" sz="2000" b="1" dirty="0" smtClean="0">
                <a:solidFill>
                  <a:srgbClr val="C00000"/>
                </a:solidFill>
                <a:latin typeface="宋体" panose="02010600030101010101" pitchFamily="2" charset="-122"/>
                <a:ea typeface="宋体" panose="02010600030101010101" pitchFamily="2" charset="-122"/>
              </a:rPr>
              <a:t>第四阶段：痛苦徘徊</a:t>
            </a:r>
            <a:r>
              <a:rPr lang="en-US" altLang="zh-CN" sz="2000" b="1" dirty="0" smtClean="0">
                <a:solidFill>
                  <a:srgbClr val="C00000"/>
                </a:solidFill>
                <a:latin typeface="宋体" panose="02010600030101010101" pitchFamily="2" charset="-122"/>
                <a:ea typeface="宋体" panose="02010600030101010101" pitchFamily="2" charset="-122"/>
              </a:rPr>
              <a:t>--</a:t>
            </a:r>
            <a:r>
              <a:rPr lang="zh-CN" altLang="zh-CN" sz="2000" b="1" dirty="0" smtClean="0">
                <a:solidFill>
                  <a:srgbClr val="C00000"/>
                </a:solidFill>
                <a:latin typeface="宋体" panose="02010600030101010101" pitchFamily="2" charset="-122"/>
                <a:ea typeface="宋体" panose="02010600030101010101" pitchFamily="2" charset="-122"/>
              </a:rPr>
              <a:t>低迷和调整阶段</a:t>
            </a:r>
            <a:r>
              <a:rPr lang="en-US" altLang="zh-CN" sz="2000" b="1" dirty="0" smtClean="0">
                <a:solidFill>
                  <a:srgbClr val="C00000"/>
                </a:solidFill>
                <a:latin typeface="宋体" panose="02010600030101010101" pitchFamily="2" charset="-122"/>
                <a:ea typeface="宋体" panose="02010600030101010101" pitchFamily="2" charset="-122"/>
              </a:rPr>
              <a:t>(2014</a:t>
            </a:r>
            <a:r>
              <a:rPr lang="zh-CN" altLang="zh-CN" sz="2000" b="1" dirty="0" smtClean="0">
                <a:solidFill>
                  <a:srgbClr val="C00000"/>
                </a:solidFill>
                <a:latin typeface="宋体" panose="02010600030101010101" pitchFamily="2" charset="-122"/>
                <a:ea typeface="宋体" panose="02010600030101010101" pitchFamily="2" charset="-122"/>
              </a:rPr>
              <a:t>年～</a:t>
            </a:r>
            <a:r>
              <a:rPr lang="en-US" altLang="zh-CN" sz="2000" b="1" dirty="0" smtClean="0">
                <a:solidFill>
                  <a:srgbClr val="C00000"/>
                </a:solidFill>
                <a:latin typeface="宋体" panose="02010600030101010101" pitchFamily="2" charset="-122"/>
                <a:ea typeface="宋体" panose="02010600030101010101" pitchFamily="2" charset="-122"/>
              </a:rPr>
              <a:t>2015</a:t>
            </a:r>
            <a:r>
              <a:rPr lang="zh-CN" altLang="zh-CN" sz="2000" b="1" dirty="0" smtClean="0">
                <a:solidFill>
                  <a:srgbClr val="C00000"/>
                </a:solidFill>
                <a:latin typeface="宋体" panose="02010600030101010101" pitchFamily="2" charset="-122"/>
                <a:ea typeface="宋体" panose="02010600030101010101" pitchFamily="2" charset="-122"/>
              </a:rPr>
              <a:t>年）</a:t>
            </a:r>
            <a:endParaRPr lang="en-US"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endParaRPr lang="en-US"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r>
              <a:rPr lang="zh-CN" altLang="en-US" sz="2000" b="1" dirty="0" smtClean="0">
                <a:solidFill>
                  <a:srgbClr val="C00000"/>
                </a:solidFill>
                <a:latin typeface="宋体" panose="02010600030101010101" pitchFamily="2" charset="-122"/>
                <a:ea typeface="宋体" panose="02010600030101010101" pitchFamily="2" charset="-122"/>
              </a:rPr>
              <a:t>第五阶段：创新向上</a:t>
            </a:r>
            <a:r>
              <a:rPr lang="en-US" altLang="zh-CN" sz="2000" b="1" dirty="0" smtClean="0">
                <a:solidFill>
                  <a:srgbClr val="C00000"/>
                </a:solidFill>
                <a:latin typeface="宋体" panose="02010600030101010101" pitchFamily="2" charset="-122"/>
                <a:ea typeface="宋体" panose="02010600030101010101" pitchFamily="2" charset="-122"/>
              </a:rPr>
              <a:t>—</a:t>
            </a:r>
            <a:r>
              <a:rPr lang="zh-CN" altLang="en-US" sz="2000" b="1" dirty="0" smtClean="0">
                <a:solidFill>
                  <a:srgbClr val="C00000"/>
                </a:solidFill>
                <a:latin typeface="宋体" panose="02010600030101010101" pitchFamily="2" charset="-122"/>
                <a:ea typeface="宋体" panose="02010600030101010101" pitchFamily="2" charset="-122"/>
              </a:rPr>
              <a:t>发展阶段（</a:t>
            </a:r>
            <a:r>
              <a:rPr lang="en-US" altLang="zh-CN" sz="2000" b="1" dirty="0" smtClean="0">
                <a:solidFill>
                  <a:srgbClr val="C00000"/>
                </a:solidFill>
                <a:latin typeface="宋体" panose="02010600030101010101" pitchFamily="2" charset="-122"/>
                <a:ea typeface="宋体" panose="02010600030101010101" pitchFamily="2" charset="-122"/>
              </a:rPr>
              <a:t>2016</a:t>
            </a:r>
            <a:r>
              <a:rPr lang="zh-CN" altLang="zh-CN" sz="2000" b="1" dirty="0" smtClean="0">
                <a:solidFill>
                  <a:srgbClr val="C00000"/>
                </a:solidFill>
                <a:latin typeface="宋体" panose="02010600030101010101" pitchFamily="2" charset="-122"/>
                <a:ea typeface="宋体" panose="02010600030101010101" pitchFamily="2" charset="-122"/>
              </a:rPr>
              <a:t> ～</a:t>
            </a:r>
            <a:r>
              <a:rPr lang="zh-CN" altLang="en-US" sz="2000" b="1" dirty="0" smtClean="0">
                <a:solidFill>
                  <a:srgbClr val="C00000"/>
                </a:solidFill>
                <a:latin typeface="宋体" panose="02010600030101010101" pitchFamily="2" charset="-122"/>
                <a:ea typeface="宋体" panose="02010600030101010101" pitchFamily="2" charset="-122"/>
              </a:rPr>
              <a:t>至今）</a:t>
            </a:r>
            <a:endParaRPr lang="en-US"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endParaRPr lang="zh-CN" altLang="en-US" sz="2400" b="1" dirty="0">
              <a:solidFill>
                <a:srgbClr val="C00000"/>
              </a:solidFill>
              <a:latin typeface="宋体" panose="02010600030101010101" pitchFamily="2" charset="-122"/>
              <a:ea typeface="宋体" panose="02010600030101010101" pitchFamily="2" charset="-122"/>
            </a:endParaRPr>
          </a:p>
        </p:txBody>
      </p:sp>
      <p:sp>
        <p:nvSpPr>
          <p:cNvPr id="32" name="矩形 31"/>
          <p:cNvSpPr/>
          <p:nvPr/>
        </p:nvSpPr>
        <p:spPr>
          <a:xfrm>
            <a:off x="6220047" y="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bg1">
                    <a:lumMod val="85000"/>
                  </a:schemeClr>
                </a:solidFill>
              </a:rPr>
              <a:t> 美 甲 业 的 发 展</a:t>
            </a:r>
            <a:endParaRPr lang="zh-CN" altLang="en-US" sz="1800" dirty="0">
              <a:solidFill>
                <a:schemeClr val="bg1">
                  <a:lumMod val="8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0" y="3167743"/>
            <a:ext cx="2079171" cy="1975757"/>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8" name="AutoShape 31"/>
          <p:cNvSpPr>
            <a:spLocks noChangeArrowheads="1"/>
          </p:cNvSpPr>
          <p:nvPr/>
        </p:nvSpPr>
        <p:spPr bwMode="gray">
          <a:xfrm>
            <a:off x="1281798" y="273685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9" name="AutoShape 32"/>
          <p:cNvSpPr>
            <a:spLocks noChangeArrowheads="1"/>
          </p:cNvSpPr>
          <p:nvPr/>
        </p:nvSpPr>
        <p:spPr bwMode="gray">
          <a:xfrm>
            <a:off x="1917295" y="3287575"/>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10" name="AutoShape 33"/>
          <p:cNvSpPr>
            <a:spLocks noChangeArrowheads="1"/>
          </p:cNvSpPr>
          <p:nvPr/>
        </p:nvSpPr>
        <p:spPr bwMode="gray">
          <a:xfrm>
            <a:off x="2186624" y="442993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grpSp>
        <p:nvGrpSpPr>
          <p:cNvPr id="3" name="组合 37"/>
          <p:cNvGrpSpPr/>
          <p:nvPr/>
        </p:nvGrpSpPr>
        <p:grpSpPr>
          <a:xfrm>
            <a:off x="4837" y="4027713"/>
            <a:ext cx="1170820" cy="1114993"/>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6" name="Text Box 45"/>
            <p:cNvSpPr txBox="1">
              <a:spLocks noChangeArrowheads="1"/>
            </p:cNvSpPr>
            <p:nvPr/>
          </p:nvSpPr>
          <p:spPr bwMode="gray">
            <a:xfrm>
              <a:off x="102992" y="5646056"/>
              <a:ext cx="1401859" cy="820738"/>
            </a:xfrm>
            <a:prstGeom prst="rect">
              <a:avLst/>
            </a:prstGeom>
            <a:noFill/>
            <a:ln>
              <a:noFill/>
            </a:ln>
            <a:effectLst/>
          </p:spPr>
          <p:txBody>
            <a:bodyPr>
              <a:spAutoFit/>
            </a:bodyPr>
            <a:lstStyle/>
            <a:p>
              <a:pPr algn="ctr">
                <a:defRPr/>
              </a:pPr>
              <a:r>
                <a:rPr lang="en-US" altLang="zh-CN" sz="1700" b="1" dirty="0">
                  <a:solidFill>
                    <a:schemeClr val="bg1"/>
                  </a:solidFill>
                  <a:latin typeface="Franklin Gothic Book" panose="020B0503020102020204" pitchFamily="34" charset="0"/>
                  <a:ea typeface="Segoe UI Emoji" panose="020B0502040204020203" pitchFamily="34" charset="0"/>
                </a:rPr>
                <a:t>YOUR TITLE</a:t>
              </a:r>
              <a:endParaRPr lang="zh-CN" altLang="en-US" sz="17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2280778" y="4612758"/>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6" name="AutoShape 55"/>
          <p:cNvSpPr>
            <a:spLocks noChangeArrowheads="1"/>
          </p:cNvSpPr>
          <p:nvPr/>
        </p:nvSpPr>
        <p:spPr bwMode="gray">
          <a:xfrm>
            <a:off x="691311" y="1862395"/>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7" name="AutoShape 56"/>
          <p:cNvSpPr>
            <a:spLocks noChangeArrowheads="1"/>
          </p:cNvSpPr>
          <p:nvPr/>
        </p:nvSpPr>
        <p:spPr bwMode="gray">
          <a:xfrm>
            <a:off x="1263339" y="3120930"/>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8" name="AutoShape 57"/>
          <p:cNvSpPr>
            <a:spLocks noChangeArrowheads="1"/>
          </p:cNvSpPr>
          <p:nvPr/>
        </p:nvSpPr>
        <p:spPr bwMode="gray">
          <a:xfrm>
            <a:off x="1612154" y="3926252"/>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9" name="AutoShape 58"/>
          <p:cNvSpPr>
            <a:spLocks noChangeArrowheads="1"/>
          </p:cNvSpPr>
          <p:nvPr/>
        </p:nvSpPr>
        <p:spPr bwMode="gray">
          <a:xfrm>
            <a:off x="477948" y="261848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59"/>
          <p:cNvSpPr>
            <a:spLocks noChangeArrowheads="1"/>
          </p:cNvSpPr>
          <p:nvPr/>
        </p:nvSpPr>
        <p:spPr bwMode="gray">
          <a:xfrm>
            <a:off x="2255427" y="4714026"/>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5" name="矩形 24"/>
          <p:cNvSpPr/>
          <p:nvPr/>
        </p:nvSpPr>
        <p:spPr>
          <a:xfrm>
            <a:off x="2576477" y="1381395"/>
            <a:ext cx="6226628" cy="2308324"/>
          </a:xfrm>
          <a:prstGeom prst="rect">
            <a:avLst/>
          </a:prstGeom>
        </p:spPr>
        <p:txBody>
          <a:bodyPr wrap="square">
            <a:spAutoFit/>
          </a:bodyPr>
          <a:lstStyle/>
          <a:p>
            <a:pPr>
              <a:lnSpc>
                <a:spcPct val="90000"/>
              </a:lnSpc>
            </a:pPr>
            <a:r>
              <a:rPr lang="zh-CN" altLang="en-US" sz="2000" b="1" dirty="0" smtClean="0">
                <a:solidFill>
                  <a:srgbClr val="C00000"/>
                </a:solidFill>
                <a:latin typeface="宋体" panose="02010600030101010101" pitchFamily="2" charset="-122"/>
                <a:ea typeface="宋体" panose="02010600030101010101" pitchFamily="2" charset="-122"/>
              </a:rPr>
              <a:t>目前国内美甲业已渐成市场，美甲店从小作坊式逐渐到美甲沙龙、指甲吧、连锁店面，成为文化交流，艺术沟通，休闲娱乐场所。</a:t>
            </a:r>
            <a:endParaRPr lang="en-US"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endParaRPr lang="en-US" altLang="zh-CN" sz="2000" b="1" dirty="0" smtClean="0">
              <a:solidFill>
                <a:srgbClr val="C00000"/>
              </a:solidFill>
              <a:latin typeface="宋体" panose="02010600030101010101" pitchFamily="2" charset="-122"/>
              <a:ea typeface="宋体" panose="02010600030101010101" pitchFamily="2" charset="-122"/>
            </a:endParaRPr>
          </a:p>
          <a:p>
            <a:pPr>
              <a:lnSpc>
                <a:spcPct val="90000"/>
              </a:lnSpc>
            </a:pPr>
            <a:r>
              <a:rPr lang="zh-CN" altLang="en-US" sz="2000" b="1" dirty="0" smtClean="0">
                <a:solidFill>
                  <a:srgbClr val="C00000"/>
                </a:solidFill>
                <a:latin typeface="宋体" panose="02010600030101010101" pitchFamily="2" charset="-122"/>
                <a:ea typeface="宋体" panose="02010600030101010101" pitchFamily="2" charset="-122"/>
              </a:rPr>
              <a:t>在未来的日子里，美甲行业将会进入星级化管理，向标准化，规范化，规模化，服务化，特色化的方向发展，加速与国际接轨，美甲业将成为中国的“朝阳产业”。</a:t>
            </a:r>
            <a:endParaRPr lang="zh-CN" altLang="en-US" sz="2000" b="1" dirty="0">
              <a:solidFill>
                <a:srgbClr val="C00000"/>
              </a:solidFill>
              <a:latin typeface="宋体" panose="02010600030101010101" pitchFamily="2" charset="-122"/>
              <a:ea typeface="宋体" panose="02010600030101010101" pitchFamily="2" charset="-122"/>
            </a:endParaRPr>
          </a:p>
        </p:txBody>
      </p:sp>
      <p:sp>
        <p:nvSpPr>
          <p:cNvPr id="32" name="矩形 31"/>
          <p:cNvSpPr/>
          <p:nvPr/>
        </p:nvSpPr>
        <p:spPr>
          <a:xfrm>
            <a:off x="6220047" y="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bg1">
                    <a:lumMod val="85000"/>
                  </a:schemeClr>
                </a:solidFill>
              </a:rPr>
              <a:t> 美 甲 业 的 发 展</a:t>
            </a:r>
            <a:endParaRPr lang="zh-CN" altLang="en-US" sz="1800" dirty="0">
              <a:solidFill>
                <a:schemeClr val="bg1">
                  <a:lumMod val="8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24" name="矩形 23"/>
          <p:cNvSpPr/>
          <p:nvPr/>
        </p:nvSpPr>
        <p:spPr>
          <a:xfrm>
            <a:off x="2956562" y="2381999"/>
            <a:ext cx="5549532" cy="1491343"/>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6" name="文本框 5"/>
          <p:cNvSpPr txBox="1"/>
          <p:nvPr/>
        </p:nvSpPr>
        <p:spPr>
          <a:xfrm>
            <a:off x="3962400" y="2773728"/>
            <a:ext cx="3537857" cy="707886"/>
          </a:xfrm>
          <a:prstGeom prst="rect">
            <a:avLst/>
          </a:prstGeom>
          <a:noFill/>
        </p:spPr>
        <p:txBody>
          <a:bodyPr wrap="square" rtlCol="0">
            <a:spAutoFit/>
          </a:bodyPr>
          <a:lstStyle/>
          <a:p>
            <a:r>
              <a:rPr lang="zh-CN" altLang="en-US" sz="4000" dirty="0" smtClean="0">
                <a:solidFill>
                  <a:schemeClr val="bg1"/>
                </a:solidFill>
                <a:latin typeface="造字工房力黑（非商用）常规体" pitchFamily="50" charset="-122"/>
                <a:ea typeface="造字工房力黑（非商用）常规体" pitchFamily="50" charset="-122"/>
              </a:rPr>
              <a:t>  </a:t>
            </a:r>
            <a:endParaRPr lang="zh-CN" altLang="en-US" sz="4000" dirty="0">
              <a:solidFill>
                <a:srgbClr val="FF0000"/>
              </a:solidFill>
              <a:latin typeface="造字工房力黑（非商用）常规体" pitchFamily="50" charset="-122"/>
              <a:ea typeface="造字工房力黑（非商用）常规体" pitchFamily="50" charset="-122"/>
            </a:endParaRPr>
          </a:p>
        </p:txBody>
      </p:sp>
      <p:sp>
        <p:nvSpPr>
          <p:cNvPr id="8" name="矩形 7"/>
          <p:cNvSpPr/>
          <p:nvPr/>
        </p:nvSpPr>
        <p:spPr>
          <a:xfrm>
            <a:off x="3405167" y="2828589"/>
            <a:ext cx="4652321" cy="584775"/>
          </a:xfrm>
          <a:prstGeom prst="rect">
            <a:avLst/>
          </a:prstGeom>
          <a:noFill/>
        </p:spPr>
        <p:txBody>
          <a:bodyPr wrap="square" lIns="91440" tIns="45720" rIns="91440" bIns="45720">
            <a:spAutoFit/>
          </a:bodyPr>
          <a:lstStyle/>
          <a:p>
            <a:pPr algn="ctr"/>
            <a:r>
              <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二</a:t>
            </a:r>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、美甲的概念及作用</a:t>
            </a:r>
            <a:endParaRPr lang="zh-CN" alt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0" y="3167743"/>
            <a:ext cx="2079171" cy="1975757"/>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8" name="AutoShape 31"/>
          <p:cNvSpPr>
            <a:spLocks noChangeArrowheads="1"/>
          </p:cNvSpPr>
          <p:nvPr/>
        </p:nvSpPr>
        <p:spPr bwMode="gray">
          <a:xfrm>
            <a:off x="1281798" y="273685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9" name="AutoShape 32"/>
          <p:cNvSpPr>
            <a:spLocks noChangeArrowheads="1"/>
          </p:cNvSpPr>
          <p:nvPr/>
        </p:nvSpPr>
        <p:spPr bwMode="gray">
          <a:xfrm>
            <a:off x="1917295" y="3287575"/>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10" name="AutoShape 33"/>
          <p:cNvSpPr>
            <a:spLocks noChangeArrowheads="1"/>
          </p:cNvSpPr>
          <p:nvPr/>
        </p:nvSpPr>
        <p:spPr bwMode="gray">
          <a:xfrm>
            <a:off x="2186624" y="442993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grpSp>
        <p:nvGrpSpPr>
          <p:cNvPr id="3" name="组合 37"/>
          <p:cNvGrpSpPr/>
          <p:nvPr/>
        </p:nvGrpSpPr>
        <p:grpSpPr>
          <a:xfrm>
            <a:off x="4837" y="4027713"/>
            <a:ext cx="1170820" cy="1114993"/>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6" name="Text Box 45"/>
            <p:cNvSpPr txBox="1">
              <a:spLocks noChangeArrowheads="1"/>
            </p:cNvSpPr>
            <p:nvPr/>
          </p:nvSpPr>
          <p:spPr bwMode="gray">
            <a:xfrm>
              <a:off x="102992" y="5646056"/>
              <a:ext cx="1401859" cy="820738"/>
            </a:xfrm>
            <a:prstGeom prst="rect">
              <a:avLst/>
            </a:prstGeom>
            <a:noFill/>
            <a:ln>
              <a:noFill/>
            </a:ln>
            <a:effectLst/>
          </p:spPr>
          <p:txBody>
            <a:bodyPr>
              <a:spAutoFit/>
            </a:bodyPr>
            <a:lstStyle/>
            <a:p>
              <a:pPr algn="ctr">
                <a:defRPr/>
              </a:pPr>
              <a:r>
                <a:rPr lang="en-US" altLang="zh-CN" sz="1700" b="1" dirty="0">
                  <a:solidFill>
                    <a:schemeClr val="bg1"/>
                  </a:solidFill>
                  <a:latin typeface="Franklin Gothic Book" panose="020B0503020102020204" pitchFamily="34" charset="0"/>
                  <a:ea typeface="Segoe UI Emoji" panose="020B0502040204020203" pitchFamily="34" charset="0"/>
                </a:rPr>
                <a:t>YOUR TITLE</a:t>
              </a:r>
              <a:endParaRPr lang="zh-CN" altLang="en-US" sz="17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2280778" y="4612758"/>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6" name="AutoShape 55"/>
          <p:cNvSpPr>
            <a:spLocks noChangeArrowheads="1"/>
          </p:cNvSpPr>
          <p:nvPr/>
        </p:nvSpPr>
        <p:spPr bwMode="gray">
          <a:xfrm>
            <a:off x="691311" y="1862395"/>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7" name="AutoShape 56"/>
          <p:cNvSpPr>
            <a:spLocks noChangeArrowheads="1"/>
          </p:cNvSpPr>
          <p:nvPr/>
        </p:nvSpPr>
        <p:spPr bwMode="gray">
          <a:xfrm>
            <a:off x="1263339" y="3120930"/>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8" name="AutoShape 57"/>
          <p:cNvSpPr>
            <a:spLocks noChangeArrowheads="1"/>
          </p:cNvSpPr>
          <p:nvPr/>
        </p:nvSpPr>
        <p:spPr bwMode="gray">
          <a:xfrm>
            <a:off x="1612154" y="3926252"/>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9" name="AutoShape 58"/>
          <p:cNvSpPr>
            <a:spLocks noChangeArrowheads="1"/>
          </p:cNvSpPr>
          <p:nvPr/>
        </p:nvSpPr>
        <p:spPr bwMode="gray">
          <a:xfrm>
            <a:off x="477948" y="261848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59"/>
          <p:cNvSpPr>
            <a:spLocks noChangeArrowheads="1"/>
          </p:cNvSpPr>
          <p:nvPr/>
        </p:nvSpPr>
        <p:spPr bwMode="gray">
          <a:xfrm>
            <a:off x="2255427" y="4714026"/>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1" name="矩形 30"/>
          <p:cNvSpPr/>
          <p:nvPr/>
        </p:nvSpPr>
        <p:spPr>
          <a:xfrm>
            <a:off x="2814323" y="1833620"/>
            <a:ext cx="5249579" cy="1754326"/>
          </a:xfrm>
          <a:prstGeom prst="rect">
            <a:avLst/>
          </a:prstGeom>
        </p:spPr>
        <p:txBody>
          <a:bodyPr wrap="square">
            <a:spAutoFit/>
          </a:bodyPr>
          <a:lstStyle/>
          <a:p>
            <a:pPr>
              <a:lnSpc>
                <a:spcPct val="90000"/>
              </a:lnSpc>
            </a:pPr>
            <a:r>
              <a:rPr lang="zh-CN" altLang="zh-CN" sz="2000" dirty="0">
                <a:solidFill>
                  <a:srgbClr val="C00000"/>
                </a:solidFill>
              </a:rPr>
              <a:t>美甲是一门技术课程，同时又深蕴着丰富的文化艺术内涵。它根据顾客手形、指甲的质量及审美要求，运用专业的美甲工</a:t>
            </a:r>
            <a:r>
              <a:rPr lang="zh-CN" altLang="zh-CN" sz="2000" dirty="0" smtClean="0">
                <a:solidFill>
                  <a:srgbClr val="C00000"/>
                </a:solidFill>
              </a:rPr>
              <a:t>具</a:t>
            </a:r>
            <a:r>
              <a:rPr lang="zh-CN" altLang="en-US" sz="2000" dirty="0" smtClean="0">
                <a:solidFill>
                  <a:srgbClr val="C00000"/>
                </a:solidFill>
              </a:rPr>
              <a:t>、</a:t>
            </a:r>
            <a:r>
              <a:rPr lang="zh-CN" altLang="zh-CN" sz="2000" dirty="0" smtClean="0">
                <a:solidFill>
                  <a:srgbClr val="C00000"/>
                </a:solidFill>
              </a:rPr>
              <a:t>设</a:t>
            </a:r>
            <a:r>
              <a:rPr lang="zh-CN" altLang="zh-CN" sz="2000" dirty="0">
                <a:solidFill>
                  <a:srgbClr val="C00000"/>
                </a:solidFill>
              </a:rPr>
              <a:t>备及材料按照科学的技术操作程序，对手部及指甲表面进行清洁、护理、保养、修整及美化设计的工作，称之为美甲</a:t>
            </a:r>
            <a:r>
              <a:rPr lang="zh-CN" altLang="en-US" sz="2000" b="1" dirty="0" smtClean="0">
                <a:solidFill>
                  <a:srgbClr val="C00000"/>
                </a:solidFill>
                <a:latin typeface="宋体" panose="02010600030101010101" pitchFamily="2" charset="-122"/>
                <a:ea typeface="宋体" panose="02010600030101010101" pitchFamily="2" charset="-122"/>
              </a:rPr>
              <a:t>。</a:t>
            </a:r>
            <a:endParaRPr lang="zh-CN" altLang="en-US" sz="2000" b="1" dirty="0" smtClean="0">
              <a:solidFill>
                <a:srgbClr val="C00000"/>
              </a:solidFill>
              <a:latin typeface="宋体" panose="02010600030101010101" pitchFamily="2" charset="-122"/>
              <a:ea typeface="宋体" panose="02010600030101010101" pitchFamily="2" charset="-122"/>
            </a:endParaRPr>
          </a:p>
        </p:txBody>
      </p:sp>
      <p:sp>
        <p:nvSpPr>
          <p:cNvPr id="35" name="矩形 34"/>
          <p:cNvSpPr/>
          <p:nvPr/>
        </p:nvSpPr>
        <p:spPr>
          <a:xfrm>
            <a:off x="6220047" y="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bg1">
                    <a:lumMod val="85000"/>
                  </a:schemeClr>
                </a:solidFill>
              </a:rPr>
              <a:t> 美 甲 的 概 念 及 作 用</a:t>
            </a:r>
            <a:endParaRPr lang="zh-CN" altLang="en-US" sz="1800" dirty="0">
              <a:solidFill>
                <a:schemeClr val="bg1">
                  <a:lumMod val="8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24" name="矩形 23"/>
          <p:cNvSpPr/>
          <p:nvPr/>
        </p:nvSpPr>
        <p:spPr>
          <a:xfrm>
            <a:off x="2956562" y="2381999"/>
            <a:ext cx="5549532" cy="1491343"/>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6" name="文本框 5"/>
          <p:cNvSpPr txBox="1"/>
          <p:nvPr/>
        </p:nvSpPr>
        <p:spPr>
          <a:xfrm>
            <a:off x="3962400" y="2773728"/>
            <a:ext cx="3537857" cy="707886"/>
          </a:xfrm>
          <a:prstGeom prst="rect">
            <a:avLst/>
          </a:prstGeom>
          <a:noFill/>
        </p:spPr>
        <p:txBody>
          <a:bodyPr wrap="square" rtlCol="0">
            <a:spAutoFit/>
          </a:bodyPr>
          <a:lstStyle/>
          <a:p>
            <a:r>
              <a:rPr lang="zh-CN" altLang="en-US" sz="4000" dirty="0" smtClean="0">
                <a:solidFill>
                  <a:schemeClr val="bg1"/>
                </a:solidFill>
                <a:latin typeface="造字工房力黑（非商用）常规体" pitchFamily="50" charset="-122"/>
                <a:ea typeface="造字工房力黑（非商用）常规体" pitchFamily="50" charset="-122"/>
              </a:rPr>
              <a:t>  </a:t>
            </a:r>
            <a:endParaRPr lang="zh-CN" altLang="en-US" sz="4000" dirty="0">
              <a:solidFill>
                <a:srgbClr val="FF0000"/>
              </a:solidFill>
              <a:latin typeface="造字工房力黑（非商用）常规体" pitchFamily="50" charset="-122"/>
              <a:ea typeface="造字工房力黑（非商用）常规体" pitchFamily="50" charset="-122"/>
            </a:endParaRPr>
          </a:p>
        </p:txBody>
      </p:sp>
      <p:sp>
        <p:nvSpPr>
          <p:cNvPr id="8" name="矩形 7"/>
          <p:cNvSpPr/>
          <p:nvPr/>
        </p:nvSpPr>
        <p:spPr>
          <a:xfrm>
            <a:off x="3405167" y="2828589"/>
            <a:ext cx="4652321" cy="584775"/>
          </a:xfrm>
          <a:prstGeom prst="rect">
            <a:avLst/>
          </a:prstGeom>
          <a:noFill/>
        </p:spPr>
        <p:txBody>
          <a:bodyPr wrap="square" lIns="91440" tIns="45720" rIns="91440" bIns="45720">
            <a:spAutoFit/>
          </a:bodyPr>
          <a:lstStyle/>
          <a:p>
            <a:pPr algn="ctr"/>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三、美甲的分类</a:t>
            </a:r>
            <a:endParaRPr lang="zh-CN" alt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0" y="3167743"/>
            <a:ext cx="2079171" cy="1975757"/>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8" name="AutoShape 31"/>
          <p:cNvSpPr>
            <a:spLocks noChangeArrowheads="1"/>
          </p:cNvSpPr>
          <p:nvPr/>
        </p:nvSpPr>
        <p:spPr bwMode="gray">
          <a:xfrm>
            <a:off x="1281798" y="273685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9" name="AutoShape 32"/>
          <p:cNvSpPr>
            <a:spLocks noChangeArrowheads="1"/>
          </p:cNvSpPr>
          <p:nvPr/>
        </p:nvSpPr>
        <p:spPr bwMode="gray">
          <a:xfrm>
            <a:off x="1917295" y="3287575"/>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10" name="AutoShape 33"/>
          <p:cNvSpPr>
            <a:spLocks noChangeArrowheads="1"/>
          </p:cNvSpPr>
          <p:nvPr/>
        </p:nvSpPr>
        <p:spPr bwMode="gray">
          <a:xfrm>
            <a:off x="2186624" y="442993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grpSp>
        <p:nvGrpSpPr>
          <p:cNvPr id="3" name="组合 37"/>
          <p:cNvGrpSpPr/>
          <p:nvPr/>
        </p:nvGrpSpPr>
        <p:grpSpPr>
          <a:xfrm>
            <a:off x="4837" y="4027713"/>
            <a:ext cx="1170820" cy="1114993"/>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6" name="Text Box 45"/>
            <p:cNvSpPr txBox="1">
              <a:spLocks noChangeArrowheads="1"/>
            </p:cNvSpPr>
            <p:nvPr/>
          </p:nvSpPr>
          <p:spPr bwMode="gray">
            <a:xfrm>
              <a:off x="102992" y="5646056"/>
              <a:ext cx="1401859" cy="820738"/>
            </a:xfrm>
            <a:prstGeom prst="rect">
              <a:avLst/>
            </a:prstGeom>
            <a:noFill/>
            <a:ln>
              <a:noFill/>
            </a:ln>
            <a:effectLst/>
          </p:spPr>
          <p:txBody>
            <a:bodyPr>
              <a:spAutoFit/>
            </a:bodyPr>
            <a:lstStyle/>
            <a:p>
              <a:pPr algn="ctr">
                <a:defRPr/>
              </a:pPr>
              <a:r>
                <a:rPr lang="en-US" altLang="zh-CN" sz="1700" b="1" dirty="0">
                  <a:solidFill>
                    <a:schemeClr val="bg1"/>
                  </a:solidFill>
                  <a:latin typeface="Franklin Gothic Book" panose="020B0503020102020204" pitchFamily="34" charset="0"/>
                  <a:ea typeface="Segoe UI Emoji" panose="020B0502040204020203" pitchFamily="34" charset="0"/>
                </a:rPr>
                <a:t>YOUR TITLE</a:t>
              </a:r>
              <a:endParaRPr lang="zh-CN" altLang="en-US" sz="17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2280778" y="4612758"/>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6" name="AutoShape 55"/>
          <p:cNvSpPr>
            <a:spLocks noChangeArrowheads="1"/>
          </p:cNvSpPr>
          <p:nvPr/>
        </p:nvSpPr>
        <p:spPr bwMode="gray">
          <a:xfrm>
            <a:off x="691311" y="1862395"/>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7" name="AutoShape 56"/>
          <p:cNvSpPr>
            <a:spLocks noChangeArrowheads="1"/>
          </p:cNvSpPr>
          <p:nvPr/>
        </p:nvSpPr>
        <p:spPr bwMode="gray">
          <a:xfrm>
            <a:off x="1263339" y="3120930"/>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8" name="AutoShape 57"/>
          <p:cNvSpPr>
            <a:spLocks noChangeArrowheads="1"/>
          </p:cNvSpPr>
          <p:nvPr/>
        </p:nvSpPr>
        <p:spPr bwMode="gray">
          <a:xfrm>
            <a:off x="1612154" y="3926252"/>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9" name="AutoShape 58"/>
          <p:cNvSpPr>
            <a:spLocks noChangeArrowheads="1"/>
          </p:cNvSpPr>
          <p:nvPr/>
        </p:nvSpPr>
        <p:spPr bwMode="gray">
          <a:xfrm>
            <a:off x="477948" y="261848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59"/>
          <p:cNvSpPr>
            <a:spLocks noChangeArrowheads="1"/>
          </p:cNvSpPr>
          <p:nvPr/>
        </p:nvSpPr>
        <p:spPr bwMode="gray">
          <a:xfrm>
            <a:off x="2255427" y="4714026"/>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1" name="矩形 30"/>
          <p:cNvSpPr/>
          <p:nvPr/>
        </p:nvSpPr>
        <p:spPr>
          <a:xfrm>
            <a:off x="2682309" y="2127766"/>
            <a:ext cx="5249579" cy="1015663"/>
          </a:xfrm>
          <a:prstGeom prst="rect">
            <a:avLst/>
          </a:prstGeom>
        </p:spPr>
        <p:txBody>
          <a:bodyPr wrap="square">
            <a:spAutoFit/>
          </a:bodyPr>
          <a:lstStyle/>
          <a:p>
            <a:r>
              <a:rPr lang="zh-CN" altLang="zh-CN" sz="2000" dirty="0">
                <a:solidFill>
                  <a:srgbClr val="C00000"/>
                </a:solidFill>
              </a:rPr>
              <a:t>美甲从程序和制作方法上可分</a:t>
            </a:r>
            <a:r>
              <a:rPr lang="zh-CN" altLang="zh-CN" sz="2000" dirty="0" smtClean="0">
                <a:solidFill>
                  <a:srgbClr val="C00000"/>
                </a:solidFill>
              </a:rPr>
              <a:t>为</a:t>
            </a:r>
            <a:r>
              <a:rPr lang="zh-CN" altLang="en-US" sz="2000" dirty="0" smtClean="0">
                <a:solidFill>
                  <a:srgbClr val="C00000"/>
                </a:solidFill>
              </a:rPr>
              <a:t>：</a:t>
            </a:r>
            <a:endParaRPr lang="en-US" altLang="zh-CN" sz="2000" dirty="0" smtClean="0">
              <a:solidFill>
                <a:srgbClr val="C00000"/>
              </a:solidFill>
            </a:endParaRPr>
          </a:p>
          <a:p>
            <a:r>
              <a:rPr lang="zh-CN" altLang="zh-CN" sz="2000" dirty="0" smtClean="0">
                <a:solidFill>
                  <a:srgbClr val="C00000"/>
                </a:solidFill>
              </a:rPr>
              <a:t>手</a:t>
            </a:r>
            <a:r>
              <a:rPr lang="zh-CN" altLang="zh-CN" sz="2000" dirty="0">
                <a:solidFill>
                  <a:srgbClr val="C00000"/>
                </a:solidFill>
              </a:rPr>
              <a:t>足基础护理、手足皮肤护理、贴甲片、水晶甲、光疗甲、彩绘甲及指甲的修补等。</a:t>
            </a:r>
            <a:endParaRPr lang="zh-CN" altLang="zh-CN" sz="2000" dirty="0">
              <a:solidFill>
                <a:srgbClr val="C00000"/>
              </a:solidFill>
            </a:endParaRPr>
          </a:p>
        </p:txBody>
      </p:sp>
      <p:sp>
        <p:nvSpPr>
          <p:cNvPr id="35" name="矩形 34"/>
          <p:cNvSpPr/>
          <p:nvPr/>
        </p:nvSpPr>
        <p:spPr>
          <a:xfrm>
            <a:off x="6220047" y="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bg1">
                    <a:lumMod val="85000"/>
                  </a:schemeClr>
                </a:solidFill>
              </a:rPr>
              <a:t> 美 甲 业 的 分类</a:t>
            </a:r>
            <a:endParaRPr lang="zh-CN" altLang="en-US" sz="1800" dirty="0">
              <a:solidFill>
                <a:schemeClr val="bg1">
                  <a:lumMod val="8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7" y="-2"/>
            <a:ext cx="9141293" cy="5143501"/>
          </a:xfrm>
          <a:prstGeom prst="rect">
            <a:avLst/>
          </a:prstGeom>
        </p:spPr>
      </p:pic>
      <p:sp>
        <p:nvSpPr>
          <p:cNvPr id="7" name="矩形 6"/>
          <p:cNvSpPr/>
          <p:nvPr/>
        </p:nvSpPr>
        <p:spPr>
          <a:xfrm>
            <a:off x="1303968" y="857618"/>
            <a:ext cx="7052929" cy="3681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smtClean="0">
              <a:solidFill>
                <a:schemeClr val="bg1"/>
              </a:solidFill>
            </a:endParaRPr>
          </a:p>
          <a:p>
            <a:pPr algn="ctr"/>
            <a:endParaRPr lang="zh-CN" altLang="en-US" b="1" dirty="0">
              <a:solidFill>
                <a:schemeClr val="bg1"/>
              </a:solidFill>
            </a:endParaRPr>
          </a:p>
        </p:txBody>
      </p:sp>
      <p:sp>
        <p:nvSpPr>
          <p:cNvPr id="10" name="矩形 9"/>
          <p:cNvSpPr/>
          <p:nvPr/>
        </p:nvSpPr>
        <p:spPr>
          <a:xfrm>
            <a:off x="3965944" y="844517"/>
            <a:ext cx="1435396" cy="755650"/>
          </a:xfrm>
          <a:prstGeom prst="rect">
            <a:avLst/>
          </a:prstGeom>
        </p:spPr>
        <p:txBody>
          <a:bodyPr wrap="square">
            <a:spAutoFit/>
            <a:scene3d>
              <a:camera prst="orthographicFront"/>
              <a:lightRig rig="threePt" dir="t"/>
            </a:scene3d>
            <a:sp3d contourW="12700"/>
          </a:bodyPr>
          <a:lstStyle/>
          <a:p>
            <a:pPr>
              <a:lnSpc>
                <a:spcPct val="120000"/>
              </a:lnSpc>
            </a:pPr>
            <a:r>
              <a:rPr lang="zh-CN" altLang="en-US" sz="3600" b="1" dirty="0" smtClean="0">
                <a:solidFill>
                  <a:srgbClr val="C00000"/>
                </a:solidFill>
                <a:latin typeface="Century Gothic" panose="020B0502020202020204" pitchFamily="34" charset="0"/>
              </a:rPr>
              <a:t>目 录</a:t>
            </a:r>
            <a:endParaRPr lang="zh-CN" altLang="en-US" sz="3600" b="1" dirty="0" smtClean="0">
              <a:solidFill>
                <a:srgbClr val="C00000"/>
              </a:solidFill>
              <a:latin typeface="Century Gothic" panose="020B0502020202020204" pitchFamily="34" charset="0"/>
            </a:endParaRPr>
          </a:p>
        </p:txBody>
      </p:sp>
      <p:sp>
        <p:nvSpPr>
          <p:cNvPr id="11" name="椭圆 10"/>
          <p:cNvSpPr/>
          <p:nvPr/>
        </p:nvSpPr>
        <p:spPr>
          <a:xfrm>
            <a:off x="2585693" y="1891683"/>
            <a:ext cx="466885" cy="466885"/>
          </a:xfrm>
          <a:prstGeom prst="ellipse">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sp>
        <p:nvSpPr>
          <p:cNvPr id="12" name="椭圆 11"/>
          <p:cNvSpPr/>
          <p:nvPr/>
        </p:nvSpPr>
        <p:spPr>
          <a:xfrm>
            <a:off x="2585692" y="2656411"/>
            <a:ext cx="466885" cy="466885"/>
          </a:xfrm>
          <a:prstGeom prst="ellipse">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3" name="椭圆 12"/>
          <p:cNvSpPr/>
          <p:nvPr/>
        </p:nvSpPr>
        <p:spPr>
          <a:xfrm>
            <a:off x="2585693" y="3445661"/>
            <a:ext cx="466885" cy="466885"/>
          </a:xfrm>
          <a:prstGeom prst="ellipse">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4" name="椭圆 13"/>
          <p:cNvSpPr/>
          <p:nvPr/>
        </p:nvSpPr>
        <p:spPr>
          <a:xfrm>
            <a:off x="5353378" y="1891233"/>
            <a:ext cx="466885" cy="466885"/>
          </a:xfrm>
          <a:prstGeom prst="ellipse">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5" name="椭圆 14"/>
          <p:cNvSpPr/>
          <p:nvPr/>
        </p:nvSpPr>
        <p:spPr>
          <a:xfrm>
            <a:off x="5361410" y="2656410"/>
            <a:ext cx="466885" cy="466885"/>
          </a:xfrm>
          <a:prstGeom prst="ellipse">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16" name="椭圆 15"/>
          <p:cNvSpPr/>
          <p:nvPr/>
        </p:nvSpPr>
        <p:spPr>
          <a:xfrm>
            <a:off x="5353378" y="3424052"/>
            <a:ext cx="466885" cy="466885"/>
          </a:xfrm>
          <a:prstGeom prst="ellipse">
            <a:avLst/>
          </a:prstGeom>
          <a:solidFill>
            <a:srgbClr val="FF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17" name="矩形 16"/>
          <p:cNvSpPr/>
          <p:nvPr/>
        </p:nvSpPr>
        <p:spPr>
          <a:xfrm>
            <a:off x="3209022" y="1881762"/>
            <a:ext cx="1513844"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solidFill>
                  <a:srgbClr val="C00000"/>
                </a:solidFill>
              </a:rPr>
              <a:t>课前准备</a:t>
            </a:r>
            <a:endParaRPr lang="zh-CN" altLang="en-US" sz="1800" b="1" dirty="0">
              <a:solidFill>
                <a:srgbClr val="C00000"/>
              </a:solidFill>
            </a:endParaRPr>
          </a:p>
        </p:txBody>
      </p:sp>
      <p:sp>
        <p:nvSpPr>
          <p:cNvPr id="20" name="矩形 19"/>
          <p:cNvSpPr/>
          <p:nvPr/>
        </p:nvSpPr>
        <p:spPr>
          <a:xfrm>
            <a:off x="6024640" y="1913571"/>
            <a:ext cx="1513844"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solidFill>
                  <a:srgbClr val="C00000"/>
                </a:solidFill>
              </a:rPr>
              <a:t>知识</a:t>
            </a:r>
            <a:r>
              <a:rPr lang="zh-CN" altLang="en-US" sz="1800" b="1" dirty="0" smtClean="0">
                <a:solidFill>
                  <a:srgbClr val="C00000"/>
                </a:solidFill>
              </a:rPr>
              <a:t>准</a:t>
            </a:r>
            <a:r>
              <a:rPr lang="zh-CN" altLang="en-US" sz="1800" b="1" dirty="0">
                <a:solidFill>
                  <a:srgbClr val="C00000"/>
                </a:solidFill>
              </a:rPr>
              <a:t>备</a:t>
            </a:r>
            <a:endParaRPr lang="zh-CN" altLang="en-US" sz="1800" b="1" dirty="0">
              <a:solidFill>
                <a:srgbClr val="C00000"/>
              </a:solidFill>
            </a:endParaRPr>
          </a:p>
        </p:txBody>
      </p:sp>
      <p:sp>
        <p:nvSpPr>
          <p:cNvPr id="21" name="矩形 20"/>
          <p:cNvSpPr/>
          <p:nvPr/>
        </p:nvSpPr>
        <p:spPr>
          <a:xfrm>
            <a:off x="3209022" y="2677487"/>
            <a:ext cx="1513844"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solidFill>
                  <a:srgbClr val="C00000"/>
                </a:solidFill>
              </a:rPr>
              <a:t>导入</a:t>
            </a:r>
            <a:r>
              <a:rPr lang="zh-CN" altLang="en-US" sz="1800" b="1" dirty="0" smtClean="0">
                <a:solidFill>
                  <a:srgbClr val="C00000"/>
                </a:solidFill>
              </a:rPr>
              <a:t>新</a:t>
            </a:r>
            <a:r>
              <a:rPr lang="zh-CN" altLang="en-US" sz="1800" b="1" dirty="0">
                <a:solidFill>
                  <a:srgbClr val="C00000"/>
                </a:solidFill>
              </a:rPr>
              <a:t>课</a:t>
            </a:r>
            <a:endParaRPr lang="zh-CN" altLang="en-US" sz="1800" b="1" dirty="0">
              <a:solidFill>
                <a:srgbClr val="C00000"/>
              </a:solidFill>
            </a:endParaRPr>
          </a:p>
        </p:txBody>
      </p:sp>
      <p:sp>
        <p:nvSpPr>
          <p:cNvPr id="22" name="矩形 21"/>
          <p:cNvSpPr/>
          <p:nvPr/>
        </p:nvSpPr>
        <p:spPr>
          <a:xfrm>
            <a:off x="6062092" y="2698564"/>
            <a:ext cx="1513844"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solidFill>
                  <a:srgbClr val="C00000"/>
                </a:solidFill>
              </a:rPr>
              <a:t>课堂小结</a:t>
            </a:r>
            <a:endParaRPr lang="zh-CN" altLang="en-US" sz="1800" b="1" dirty="0">
              <a:solidFill>
                <a:srgbClr val="C00000"/>
              </a:solidFill>
            </a:endParaRPr>
          </a:p>
        </p:txBody>
      </p:sp>
      <p:sp>
        <p:nvSpPr>
          <p:cNvPr id="23" name="矩形 22"/>
          <p:cNvSpPr/>
          <p:nvPr/>
        </p:nvSpPr>
        <p:spPr>
          <a:xfrm>
            <a:off x="6062092" y="3466737"/>
            <a:ext cx="1513844"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solidFill>
                  <a:srgbClr val="C00000"/>
                </a:solidFill>
              </a:rPr>
              <a:t>课后作业</a:t>
            </a:r>
            <a:endParaRPr lang="zh-CN" altLang="en-US" sz="1800" b="1" dirty="0">
              <a:solidFill>
                <a:srgbClr val="C00000"/>
              </a:solidFill>
            </a:endParaRPr>
          </a:p>
        </p:txBody>
      </p:sp>
      <p:sp>
        <p:nvSpPr>
          <p:cNvPr id="24" name="矩形 23"/>
          <p:cNvSpPr/>
          <p:nvPr/>
        </p:nvSpPr>
        <p:spPr>
          <a:xfrm>
            <a:off x="3210555" y="3487813"/>
            <a:ext cx="1513844" cy="403124"/>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solidFill>
                  <a:srgbClr val="C00000"/>
                </a:solidFill>
              </a:rPr>
              <a:t>三维目标</a:t>
            </a:r>
            <a:endParaRPr lang="zh-CN" altLang="en-US" sz="1800" b="1" dirty="0">
              <a:solidFill>
                <a:srgbClr val="C00000"/>
              </a:solidFill>
            </a:endParaRPr>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0" y="3167743"/>
            <a:ext cx="2079171" cy="1975757"/>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8" name="AutoShape 31"/>
          <p:cNvSpPr>
            <a:spLocks noChangeArrowheads="1"/>
          </p:cNvSpPr>
          <p:nvPr/>
        </p:nvSpPr>
        <p:spPr bwMode="gray">
          <a:xfrm>
            <a:off x="1281798" y="273685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9" name="AutoShape 32"/>
          <p:cNvSpPr>
            <a:spLocks noChangeArrowheads="1"/>
          </p:cNvSpPr>
          <p:nvPr/>
        </p:nvSpPr>
        <p:spPr bwMode="gray">
          <a:xfrm>
            <a:off x="1917295" y="3287575"/>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10" name="AutoShape 33"/>
          <p:cNvSpPr>
            <a:spLocks noChangeArrowheads="1"/>
          </p:cNvSpPr>
          <p:nvPr/>
        </p:nvSpPr>
        <p:spPr bwMode="gray">
          <a:xfrm>
            <a:off x="2186624" y="442993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grpSp>
        <p:nvGrpSpPr>
          <p:cNvPr id="3" name="组合 37"/>
          <p:cNvGrpSpPr/>
          <p:nvPr/>
        </p:nvGrpSpPr>
        <p:grpSpPr>
          <a:xfrm>
            <a:off x="4837" y="4027713"/>
            <a:ext cx="1170820" cy="1114993"/>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6" name="Text Box 45"/>
            <p:cNvSpPr txBox="1">
              <a:spLocks noChangeArrowheads="1"/>
            </p:cNvSpPr>
            <p:nvPr/>
          </p:nvSpPr>
          <p:spPr bwMode="gray">
            <a:xfrm>
              <a:off x="102992" y="5646056"/>
              <a:ext cx="1401859" cy="820738"/>
            </a:xfrm>
            <a:prstGeom prst="rect">
              <a:avLst/>
            </a:prstGeom>
            <a:noFill/>
            <a:ln>
              <a:noFill/>
            </a:ln>
            <a:effectLst/>
          </p:spPr>
          <p:txBody>
            <a:bodyPr>
              <a:spAutoFit/>
            </a:bodyPr>
            <a:lstStyle/>
            <a:p>
              <a:pPr algn="ctr">
                <a:defRPr/>
              </a:pPr>
              <a:r>
                <a:rPr lang="en-US" altLang="zh-CN" sz="1700" b="1" dirty="0">
                  <a:solidFill>
                    <a:schemeClr val="bg1"/>
                  </a:solidFill>
                  <a:latin typeface="Franklin Gothic Book" panose="020B0503020102020204" pitchFamily="34" charset="0"/>
                  <a:ea typeface="Segoe UI Emoji" panose="020B0502040204020203" pitchFamily="34" charset="0"/>
                </a:rPr>
                <a:t>YOUR TITLE</a:t>
              </a:r>
              <a:endParaRPr lang="zh-CN" altLang="en-US" sz="17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2280778" y="4612758"/>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6" name="AutoShape 55"/>
          <p:cNvSpPr>
            <a:spLocks noChangeArrowheads="1"/>
          </p:cNvSpPr>
          <p:nvPr/>
        </p:nvSpPr>
        <p:spPr bwMode="gray">
          <a:xfrm>
            <a:off x="691311" y="1862395"/>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7" name="AutoShape 56"/>
          <p:cNvSpPr>
            <a:spLocks noChangeArrowheads="1"/>
          </p:cNvSpPr>
          <p:nvPr/>
        </p:nvSpPr>
        <p:spPr bwMode="gray">
          <a:xfrm>
            <a:off x="1263339" y="3120930"/>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8" name="AutoShape 57"/>
          <p:cNvSpPr>
            <a:spLocks noChangeArrowheads="1"/>
          </p:cNvSpPr>
          <p:nvPr/>
        </p:nvSpPr>
        <p:spPr bwMode="gray">
          <a:xfrm>
            <a:off x="1612154" y="3926252"/>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9" name="AutoShape 58"/>
          <p:cNvSpPr>
            <a:spLocks noChangeArrowheads="1"/>
          </p:cNvSpPr>
          <p:nvPr/>
        </p:nvSpPr>
        <p:spPr bwMode="gray">
          <a:xfrm>
            <a:off x="477948" y="261848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59"/>
          <p:cNvSpPr>
            <a:spLocks noChangeArrowheads="1"/>
          </p:cNvSpPr>
          <p:nvPr/>
        </p:nvSpPr>
        <p:spPr bwMode="gray">
          <a:xfrm>
            <a:off x="2255427" y="4714026"/>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1" name="矩形 30"/>
          <p:cNvSpPr/>
          <p:nvPr/>
        </p:nvSpPr>
        <p:spPr>
          <a:xfrm>
            <a:off x="2811419" y="1141836"/>
            <a:ext cx="5921352" cy="3415030"/>
          </a:xfrm>
          <a:prstGeom prst="rect">
            <a:avLst/>
          </a:prstGeom>
        </p:spPr>
        <p:txBody>
          <a:bodyPr wrap="square">
            <a:spAutoFit/>
          </a:bodyPr>
          <a:lstStyle/>
          <a:p>
            <a:r>
              <a:rPr lang="en-US" altLang="zh-CN" sz="1800" dirty="0" smtClean="0">
                <a:solidFill>
                  <a:srgbClr val="C00000"/>
                </a:solidFill>
              </a:rPr>
              <a:t>1</a:t>
            </a:r>
            <a:r>
              <a:rPr lang="zh-CN" altLang="en-US" sz="1800" dirty="0" smtClean="0">
                <a:solidFill>
                  <a:srgbClr val="C00000"/>
                </a:solidFill>
              </a:rPr>
              <a:t>、</a:t>
            </a:r>
            <a:r>
              <a:rPr lang="zh-CN" altLang="zh-CN" sz="1800" dirty="0" smtClean="0">
                <a:solidFill>
                  <a:srgbClr val="C00000"/>
                </a:solidFill>
              </a:rPr>
              <a:t>手</a:t>
            </a:r>
            <a:r>
              <a:rPr lang="zh-CN" altLang="zh-CN" sz="1800" dirty="0">
                <a:solidFill>
                  <a:srgbClr val="C00000"/>
                </a:solidFill>
              </a:rPr>
              <a:t>足基础护理：对手部和足部的趾甲进行修剪、护理、从而达到趾甲健康光泽，在美甲中起到关键的作用</a:t>
            </a:r>
            <a:r>
              <a:rPr lang="zh-CN" altLang="zh-CN" sz="1800" dirty="0" smtClean="0">
                <a:solidFill>
                  <a:srgbClr val="C00000"/>
                </a:solidFill>
              </a:rPr>
              <a:t>。</a:t>
            </a:r>
            <a:endParaRPr lang="en-US" altLang="zh-CN" sz="1800" dirty="0">
              <a:solidFill>
                <a:srgbClr val="C00000"/>
              </a:solidFill>
            </a:endParaRPr>
          </a:p>
          <a:p>
            <a:endParaRPr lang="en-US" altLang="zh-CN" sz="1800" dirty="0" smtClean="0">
              <a:solidFill>
                <a:srgbClr val="C00000"/>
              </a:solidFill>
            </a:endParaRPr>
          </a:p>
          <a:p>
            <a:r>
              <a:rPr lang="en-US" altLang="zh-CN" sz="1800" dirty="0" smtClean="0">
                <a:solidFill>
                  <a:srgbClr val="C00000"/>
                </a:solidFill>
              </a:rPr>
              <a:t>2</a:t>
            </a:r>
            <a:r>
              <a:rPr lang="zh-CN" altLang="en-US" sz="1800" dirty="0" smtClean="0">
                <a:solidFill>
                  <a:srgbClr val="C00000"/>
                </a:solidFill>
              </a:rPr>
              <a:t>、</a:t>
            </a:r>
            <a:r>
              <a:rPr lang="zh-CN" altLang="zh-CN" sz="1800" dirty="0" smtClean="0">
                <a:solidFill>
                  <a:srgbClr val="C00000"/>
                </a:solidFill>
              </a:rPr>
              <a:t>手</a:t>
            </a:r>
            <a:r>
              <a:rPr lang="zh-CN" altLang="zh-CN" sz="1800" dirty="0">
                <a:solidFill>
                  <a:srgbClr val="C00000"/>
                </a:solidFill>
              </a:rPr>
              <a:t>足皮肤护理：通过运用专业的手足护理产品和按摩手法，改善手足皮肤的干燥和老化，保持年轻光泽的状态。</a:t>
            </a:r>
            <a:endParaRPr lang="zh-CN" altLang="zh-CN" sz="1800" dirty="0">
              <a:solidFill>
                <a:srgbClr val="C00000"/>
              </a:solidFill>
            </a:endParaRPr>
          </a:p>
          <a:p>
            <a:endParaRPr lang="en-US" altLang="zh-CN" sz="1800" dirty="0" smtClean="0">
              <a:solidFill>
                <a:srgbClr val="C00000"/>
              </a:solidFill>
            </a:endParaRPr>
          </a:p>
          <a:p>
            <a:r>
              <a:rPr lang="en-US" altLang="zh-CN" sz="1800" dirty="0" smtClean="0">
                <a:solidFill>
                  <a:srgbClr val="C00000"/>
                </a:solidFill>
              </a:rPr>
              <a:t>3</a:t>
            </a:r>
            <a:r>
              <a:rPr lang="zh-CN" altLang="en-US" sz="1800" dirty="0" smtClean="0">
                <a:solidFill>
                  <a:srgbClr val="C00000"/>
                </a:solidFill>
              </a:rPr>
              <a:t>、</a:t>
            </a:r>
            <a:r>
              <a:rPr lang="zh-CN" altLang="zh-CN" sz="1800" dirty="0" smtClean="0">
                <a:solidFill>
                  <a:srgbClr val="C00000"/>
                </a:solidFill>
              </a:rPr>
              <a:t>贴</a:t>
            </a:r>
            <a:r>
              <a:rPr lang="zh-CN" altLang="zh-CN" sz="1800" dirty="0">
                <a:solidFill>
                  <a:srgbClr val="C00000"/>
                </a:solidFill>
              </a:rPr>
              <a:t>甲片：在甲面黏贴人造指甲片，改善指甲的不理想形状，使手部线条更加完美</a:t>
            </a:r>
            <a:r>
              <a:rPr lang="zh-CN" altLang="zh-CN" sz="1800" dirty="0" smtClean="0">
                <a:solidFill>
                  <a:srgbClr val="C00000"/>
                </a:solidFill>
              </a:rPr>
              <a:t>。</a:t>
            </a:r>
            <a:endParaRPr lang="en-US" altLang="zh-CN" sz="1800" dirty="0">
              <a:solidFill>
                <a:srgbClr val="C00000"/>
              </a:solidFill>
            </a:endParaRPr>
          </a:p>
          <a:p>
            <a:endParaRPr lang="en-US" altLang="zh-CN" sz="1800" dirty="0" smtClean="0">
              <a:solidFill>
                <a:srgbClr val="C00000"/>
              </a:solidFill>
            </a:endParaRPr>
          </a:p>
          <a:p>
            <a:r>
              <a:rPr lang="en-US" altLang="zh-CN" sz="1800" dirty="0" smtClean="0">
                <a:solidFill>
                  <a:srgbClr val="C00000"/>
                </a:solidFill>
              </a:rPr>
              <a:t>4</a:t>
            </a:r>
            <a:r>
              <a:rPr lang="zh-CN" altLang="en-US" sz="1800" dirty="0" smtClean="0">
                <a:solidFill>
                  <a:srgbClr val="C00000"/>
                </a:solidFill>
              </a:rPr>
              <a:t>、</a:t>
            </a:r>
            <a:r>
              <a:rPr lang="zh-CN" altLang="zh-CN" sz="1800" dirty="0" smtClean="0">
                <a:solidFill>
                  <a:srgbClr val="C00000"/>
                </a:solidFill>
              </a:rPr>
              <a:t>水</a:t>
            </a:r>
            <a:r>
              <a:rPr lang="zh-CN" altLang="zh-CN" sz="1800" dirty="0">
                <a:solidFill>
                  <a:srgbClr val="C00000"/>
                </a:solidFill>
              </a:rPr>
              <a:t>晶甲：通过水晶液和水晶粉的融合塑造出修长的人造甲，从视觉上改善手指形状，弥补手部自身的不足，水晶甲结实耐磨，不易脱落是它最大的优点</a:t>
            </a:r>
            <a:r>
              <a:rPr lang="zh-CN" altLang="zh-CN" sz="1800" dirty="0" smtClean="0">
                <a:solidFill>
                  <a:srgbClr val="C00000"/>
                </a:solidFill>
              </a:rPr>
              <a:t>。</a:t>
            </a:r>
            <a:endParaRPr lang="zh-CN" altLang="zh-CN" sz="1800" dirty="0" smtClean="0">
              <a:solidFill>
                <a:srgbClr val="C00000"/>
              </a:solidFill>
            </a:endParaRPr>
          </a:p>
        </p:txBody>
      </p:sp>
      <p:sp>
        <p:nvSpPr>
          <p:cNvPr id="35" name="矩形 34"/>
          <p:cNvSpPr/>
          <p:nvPr/>
        </p:nvSpPr>
        <p:spPr>
          <a:xfrm>
            <a:off x="6220047" y="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bg1">
                    <a:lumMod val="85000"/>
                  </a:schemeClr>
                </a:solidFill>
              </a:rPr>
              <a:t> 美 甲 业 的 分 类</a:t>
            </a:r>
            <a:endParaRPr lang="zh-CN" altLang="en-US" sz="1800" dirty="0">
              <a:solidFill>
                <a:schemeClr val="bg1">
                  <a:lumMod val="8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0" y="3167743"/>
            <a:ext cx="2079171" cy="1975757"/>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8" name="AutoShape 31"/>
          <p:cNvSpPr>
            <a:spLocks noChangeArrowheads="1"/>
          </p:cNvSpPr>
          <p:nvPr/>
        </p:nvSpPr>
        <p:spPr bwMode="gray">
          <a:xfrm>
            <a:off x="1281798" y="273685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9" name="AutoShape 32"/>
          <p:cNvSpPr>
            <a:spLocks noChangeArrowheads="1"/>
          </p:cNvSpPr>
          <p:nvPr/>
        </p:nvSpPr>
        <p:spPr bwMode="gray">
          <a:xfrm>
            <a:off x="1917295" y="3287575"/>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10" name="AutoShape 33"/>
          <p:cNvSpPr>
            <a:spLocks noChangeArrowheads="1"/>
          </p:cNvSpPr>
          <p:nvPr/>
        </p:nvSpPr>
        <p:spPr bwMode="gray">
          <a:xfrm>
            <a:off x="2186624" y="442993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grpSp>
        <p:nvGrpSpPr>
          <p:cNvPr id="3" name="组合 37"/>
          <p:cNvGrpSpPr/>
          <p:nvPr/>
        </p:nvGrpSpPr>
        <p:grpSpPr>
          <a:xfrm>
            <a:off x="4837" y="4027713"/>
            <a:ext cx="1170820" cy="1114993"/>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6" name="Text Box 45"/>
            <p:cNvSpPr txBox="1">
              <a:spLocks noChangeArrowheads="1"/>
            </p:cNvSpPr>
            <p:nvPr/>
          </p:nvSpPr>
          <p:spPr bwMode="gray">
            <a:xfrm>
              <a:off x="102992" y="5646056"/>
              <a:ext cx="1401859" cy="820738"/>
            </a:xfrm>
            <a:prstGeom prst="rect">
              <a:avLst/>
            </a:prstGeom>
            <a:noFill/>
            <a:ln>
              <a:noFill/>
            </a:ln>
            <a:effectLst/>
          </p:spPr>
          <p:txBody>
            <a:bodyPr>
              <a:spAutoFit/>
            </a:bodyPr>
            <a:lstStyle/>
            <a:p>
              <a:pPr algn="ctr">
                <a:defRPr/>
              </a:pPr>
              <a:r>
                <a:rPr lang="en-US" altLang="zh-CN" sz="1700" b="1" dirty="0">
                  <a:solidFill>
                    <a:schemeClr val="bg1"/>
                  </a:solidFill>
                  <a:latin typeface="Franklin Gothic Book" panose="020B0503020102020204" pitchFamily="34" charset="0"/>
                  <a:ea typeface="Segoe UI Emoji" panose="020B0502040204020203" pitchFamily="34" charset="0"/>
                </a:rPr>
                <a:t>YOUR TITLE</a:t>
              </a:r>
              <a:endParaRPr lang="zh-CN" altLang="en-US" sz="17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2280778" y="4612758"/>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6" name="AutoShape 55"/>
          <p:cNvSpPr>
            <a:spLocks noChangeArrowheads="1"/>
          </p:cNvSpPr>
          <p:nvPr/>
        </p:nvSpPr>
        <p:spPr bwMode="gray">
          <a:xfrm>
            <a:off x="691311" y="1862395"/>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7" name="AutoShape 56"/>
          <p:cNvSpPr>
            <a:spLocks noChangeArrowheads="1"/>
          </p:cNvSpPr>
          <p:nvPr/>
        </p:nvSpPr>
        <p:spPr bwMode="gray">
          <a:xfrm>
            <a:off x="1263339" y="3120930"/>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8" name="AutoShape 57"/>
          <p:cNvSpPr>
            <a:spLocks noChangeArrowheads="1"/>
          </p:cNvSpPr>
          <p:nvPr/>
        </p:nvSpPr>
        <p:spPr bwMode="gray">
          <a:xfrm>
            <a:off x="1612154" y="3926252"/>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9" name="AutoShape 58"/>
          <p:cNvSpPr>
            <a:spLocks noChangeArrowheads="1"/>
          </p:cNvSpPr>
          <p:nvPr/>
        </p:nvSpPr>
        <p:spPr bwMode="gray">
          <a:xfrm>
            <a:off x="477948" y="261848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59"/>
          <p:cNvSpPr>
            <a:spLocks noChangeArrowheads="1"/>
          </p:cNvSpPr>
          <p:nvPr/>
        </p:nvSpPr>
        <p:spPr bwMode="gray">
          <a:xfrm>
            <a:off x="2255427" y="4714026"/>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1" name="矩形 30"/>
          <p:cNvSpPr/>
          <p:nvPr/>
        </p:nvSpPr>
        <p:spPr>
          <a:xfrm>
            <a:off x="2579237" y="1021549"/>
            <a:ext cx="5921352" cy="3692525"/>
          </a:xfrm>
          <a:prstGeom prst="rect">
            <a:avLst/>
          </a:prstGeom>
        </p:spPr>
        <p:txBody>
          <a:bodyPr wrap="square">
            <a:spAutoFit/>
          </a:bodyPr>
          <a:lstStyle/>
          <a:p>
            <a:r>
              <a:rPr lang="en-US" altLang="zh-CN" sz="1800" dirty="0" smtClean="0">
                <a:solidFill>
                  <a:srgbClr val="C00000"/>
                </a:solidFill>
              </a:rPr>
              <a:t>5</a:t>
            </a:r>
            <a:r>
              <a:rPr lang="zh-CN" altLang="en-US" sz="1800" dirty="0" smtClean="0">
                <a:solidFill>
                  <a:srgbClr val="C00000"/>
                </a:solidFill>
              </a:rPr>
              <a:t>、</a:t>
            </a:r>
            <a:r>
              <a:rPr lang="zh-CN" altLang="zh-CN" sz="1800" dirty="0" smtClean="0">
                <a:solidFill>
                  <a:srgbClr val="C00000"/>
                </a:solidFill>
              </a:rPr>
              <a:t>光</a:t>
            </a:r>
            <a:r>
              <a:rPr lang="zh-CN" altLang="zh-CN" sz="1800" dirty="0">
                <a:solidFill>
                  <a:srgbClr val="C00000"/>
                </a:solidFill>
              </a:rPr>
              <a:t>疗甲：在天然树脂材料中加入光敏引发剂，通过紫外线照射使丙烯聚酯得到固化的仿真甲技术，目前的光疗甲采用的多为天然的树脂材料，可起到保护指甲，矫正甲型，使手指纤长的作用。它无毒、无味、无刺激、对人体没有伤害，已成为市面上比较受欢迎的一种美甲项目</a:t>
            </a:r>
            <a:r>
              <a:rPr lang="zh-CN" altLang="zh-CN" sz="1800" dirty="0" smtClean="0">
                <a:solidFill>
                  <a:srgbClr val="C00000"/>
                </a:solidFill>
              </a:rPr>
              <a:t>。</a:t>
            </a:r>
            <a:endParaRPr lang="en-US" altLang="zh-CN" sz="1800" dirty="0">
              <a:solidFill>
                <a:srgbClr val="C00000"/>
              </a:solidFill>
            </a:endParaRPr>
          </a:p>
          <a:p>
            <a:endParaRPr lang="en-US" altLang="zh-CN" sz="1800" dirty="0" smtClean="0">
              <a:solidFill>
                <a:srgbClr val="C00000"/>
              </a:solidFill>
            </a:endParaRPr>
          </a:p>
          <a:p>
            <a:r>
              <a:rPr lang="en-US" altLang="zh-CN" sz="1800" dirty="0" smtClean="0">
                <a:solidFill>
                  <a:srgbClr val="C00000"/>
                </a:solidFill>
              </a:rPr>
              <a:t>6</a:t>
            </a:r>
            <a:r>
              <a:rPr lang="zh-CN" altLang="en-US" sz="1800" dirty="0" smtClean="0">
                <a:solidFill>
                  <a:srgbClr val="C00000"/>
                </a:solidFill>
              </a:rPr>
              <a:t>、</a:t>
            </a:r>
            <a:r>
              <a:rPr lang="zh-CN" altLang="zh-CN" sz="1800" dirty="0" smtClean="0">
                <a:solidFill>
                  <a:srgbClr val="C00000"/>
                </a:solidFill>
              </a:rPr>
              <a:t>彩</a:t>
            </a:r>
            <a:r>
              <a:rPr lang="zh-CN" altLang="zh-CN" sz="1800" dirty="0">
                <a:solidFill>
                  <a:srgbClr val="C00000"/>
                </a:solidFill>
              </a:rPr>
              <a:t>绘甲：利用彩绘胶或丙烯颜料在指甲上绘制出图案，美甲师将风景、植物、卡通人物等各种图案绘制于指尖，为美甲增添了更多的艺术感。</a:t>
            </a:r>
            <a:endParaRPr lang="zh-CN" altLang="zh-CN" sz="1800" dirty="0">
              <a:solidFill>
                <a:srgbClr val="C00000"/>
              </a:solidFill>
            </a:endParaRPr>
          </a:p>
          <a:p>
            <a:endParaRPr lang="en-US" altLang="zh-CN" sz="1800" dirty="0" smtClean="0">
              <a:solidFill>
                <a:srgbClr val="C00000"/>
              </a:solidFill>
            </a:endParaRPr>
          </a:p>
          <a:p>
            <a:r>
              <a:rPr lang="en-US" altLang="zh-CN" sz="1800" dirty="0" smtClean="0">
                <a:solidFill>
                  <a:srgbClr val="C00000"/>
                </a:solidFill>
              </a:rPr>
              <a:t>7</a:t>
            </a:r>
            <a:r>
              <a:rPr lang="zh-CN" altLang="en-US" sz="1800" dirty="0" smtClean="0">
                <a:solidFill>
                  <a:srgbClr val="C00000"/>
                </a:solidFill>
              </a:rPr>
              <a:t>、</a:t>
            </a:r>
            <a:r>
              <a:rPr lang="zh-CN" altLang="zh-CN" sz="1800" dirty="0" smtClean="0">
                <a:solidFill>
                  <a:srgbClr val="C00000"/>
                </a:solidFill>
              </a:rPr>
              <a:t>指</a:t>
            </a:r>
            <a:r>
              <a:rPr lang="zh-CN" altLang="zh-CN" sz="1800" dirty="0">
                <a:solidFill>
                  <a:srgbClr val="C00000"/>
                </a:solidFill>
              </a:rPr>
              <a:t>甲修补：通过水晶甲或光疗甲技术对已经断裂或受伤的指甲进行修复或加固。修补能够起到保护指甲的作用，并可减少指甲破损对生活造成的不便</a:t>
            </a:r>
            <a:r>
              <a:rPr lang="zh-CN" altLang="zh-CN" sz="1800" dirty="0" smtClean="0">
                <a:solidFill>
                  <a:srgbClr val="C00000"/>
                </a:solidFill>
              </a:rPr>
              <a:t>。</a:t>
            </a:r>
            <a:endParaRPr lang="zh-CN" altLang="zh-CN" sz="1800" dirty="0" smtClean="0">
              <a:solidFill>
                <a:srgbClr val="C00000"/>
              </a:solidFill>
            </a:endParaRPr>
          </a:p>
        </p:txBody>
      </p:sp>
      <p:sp>
        <p:nvSpPr>
          <p:cNvPr id="35" name="矩形 34"/>
          <p:cNvSpPr/>
          <p:nvPr/>
        </p:nvSpPr>
        <p:spPr>
          <a:xfrm>
            <a:off x="6220047" y="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bg1">
                    <a:lumMod val="85000"/>
                  </a:schemeClr>
                </a:solidFill>
              </a:rPr>
              <a:t> 美 甲 业 的 分 类</a:t>
            </a:r>
            <a:endParaRPr lang="zh-CN" altLang="en-US" sz="1800" dirty="0">
              <a:solidFill>
                <a:schemeClr val="bg1">
                  <a:lumMod val="8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4" name="矩形 23"/>
          <p:cNvSpPr/>
          <p:nvPr/>
        </p:nvSpPr>
        <p:spPr>
          <a:xfrm>
            <a:off x="2881423" y="1807536"/>
            <a:ext cx="6018028" cy="2530548"/>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6" name="文本框 5"/>
          <p:cNvSpPr txBox="1"/>
          <p:nvPr/>
        </p:nvSpPr>
        <p:spPr>
          <a:xfrm>
            <a:off x="3277576" y="2360595"/>
            <a:ext cx="5324164" cy="1198880"/>
          </a:xfrm>
          <a:prstGeom prst="rect">
            <a:avLst/>
          </a:prstGeom>
          <a:noFill/>
        </p:spPr>
        <p:txBody>
          <a:bodyPr wrap="square" rtlCol="0">
            <a:spAutoFit/>
          </a:bodyPr>
          <a:lstStyle/>
          <a:p>
            <a:pPr indent="267970"/>
            <a:r>
              <a:rPr lang="zh-CN" altLang="en-US" sz="1800" dirty="0">
                <a:solidFill>
                  <a:schemeClr val="bg1"/>
                </a:solidFill>
                <a:effectLst>
                  <a:outerShdw blurRad="38100" dist="19050" dir="2700000" algn="tl" rotWithShape="0">
                    <a:schemeClr val="dk1">
                      <a:alpha val="40000"/>
                    </a:schemeClr>
                  </a:outerShdw>
                </a:effectLst>
              </a:rPr>
              <a:t>本单元通过对美甲的历史与发展、美甲概念与作用、美甲的分类三个方</a:t>
            </a:r>
            <a:r>
              <a:rPr lang="zh-CN" altLang="en-US" sz="1800" dirty="0" smtClean="0">
                <a:solidFill>
                  <a:schemeClr val="bg1"/>
                </a:solidFill>
                <a:effectLst>
                  <a:outerShdw blurRad="38100" dist="19050" dir="2700000" algn="tl" rotWithShape="0">
                    <a:schemeClr val="dk1">
                      <a:alpha val="40000"/>
                    </a:schemeClr>
                  </a:outerShdw>
                </a:effectLst>
              </a:rPr>
              <a:t>面对美</a:t>
            </a:r>
            <a:r>
              <a:rPr lang="zh-CN" altLang="en-US" sz="1800" dirty="0">
                <a:solidFill>
                  <a:schemeClr val="bg1"/>
                </a:solidFill>
                <a:effectLst>
                  <a:outerShdw blurRad="38100" dist="19050" dir="2700000" algn="tl" rotWithShape="0">
                    <a:schemeClr val="dk1">
                      <a:alpha val="40000"/>
                    </a:schemeClr>
                  </a:outerShdw>
                </a:effectLst>
              </a:rPr>
              <a:t>甲文化进行理论的学习与指导，提高美甲行业工作者的理论素养，为成为一名优秀美甲师做好准备</a:t>
            </a:r>
            <a:endParaRPr lang="zh-CN" altLang="en-US" sz="1800" dirty="0">
              <a:solidFill>
                <a:schemeClr val="bg1"/>
              </a:solidFill>
              <a:effectLst>
                <a:outerShdw blurRad="38100" dist="19050" dir="2700000" algn="tl" rotWithShape="0">
                  <a:schemeClr val="dk1">
                    <a:alpha val="40000"/>
                  </a:schemeClr>
                </a:outerShdw>
              </a:effectLst>
            </a:endParaRPr>
          </a:p>
        </p:txBody>
      </p:sp>
      <p:sp>
        <p:nvSpPr>
          <p:cNvPr id="7" name="MH_Entry_1"/>
          <p:cNvSpPr/>
          <p:nvPr>
            <p:custDataLst>
              <p:tags r:id="rId3"/>
            </p:custDataLst>
          </p:nvPr>
        </p:nvSpPr>
        <p:spPr>
          <a:xfrm>
            <a:off x="5964865" y="649142"/>
            <a:ext cx="29345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2400" b="1" dirty="0" smtClean="0">
                <a:solidFill>
                  <a:srgbClr val="C00000"/>
                </a:solidFill>
              </a:rPr>
              <a:t>5</a:t>
            </a:r>
            <a:r>
              <a:rPr lang="zh-CN" altLang="en-US" sz="2400" b="1" dirty="0" smtClean="0">
                <a:solidFill>
                  <a:srgbClr val="C00000"/>
                </a:solidFill>
              </a:rPr>
              <a:t>、课堂小结</a:t>
            </a:r>
            <a:endParaRPr lang="zh-CN" altLang="en-US" sz="2400" b="1" dirty="0" smtClean="0">
              <a:solidFill>
                <a:srgbClr val="C00000"/>
              </a:solidFill>
            </a:endParaRPr>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338" y="0"/>
            <a:ext cx="9141291" cy="5143500"/>
          </a:xfrm>
          <a:prstGeom prst="rect">
            <a:avLst/>
          </a:prstGeom>
        </p:spPr>
      </p:pic>
      <p:sp>
        <p:nvSpPr>
          <p:cNvPr id="24" name="矩形 23"/>
          <p:cNvSpPr/>
          <p:nvPr/>
        </p:nvSpPr>
        <p:spPr>
          <a:xfrm>
            <a:off x="2881423" y="1807536"/>
            <a:ext cx="5411972" cy="199892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6" name="文本框 5"/>
          <p:cNvSpPr txBox="1"/>
          <p:nvPr/>
        </p:nvSpPr>
        <p:spPr>
          <a:xfrm>
            <a:off x="3302783" y="2228424"/>
            <a:ext cx="5324164" cy="1477328"/>
          </a:xfrm>
          <a:prstGeom prst="rect">
            <a:avLst/>
          </a:prstGeom>
          <a:noFill/>
        </p:spPr>
        <p:txBody>
          <a:bodyPr wrap="square" rtlCol="0">
            <a:spAutoFit/>
          </a:bodyPr>
          <a:lstStyle/>
          <a:p>
            <a:pPr indent="267970"/>
            <a:r>
              <a:rPr lang="en-US" altLang="zh-CN" sz="1800" dirty="0">
                <a:solidFill>
                  <a:schemeClr val="bg1"/>
                </a:solidFill>
                <a:effectLst>
                  <a:outerShdw blurRad="38100" dist="19050" dir="2700000" algn="tl" rotWithShape="0">
                    <a:schemeClr val="dk1">
                      <a:alpha val="40000"/>
                    </a:schemeClr>
                  </a:outerShdw>
                </a:effectLst>
                <a:sym typeface="+mn-ea"/>
              </a:rPr>
              <a:t>1.</a:t>
            </a:r>
            <a:r>
              <a:rPr lang="zh-CN" altLang="en-US" sz="1800" dirty="0">
                <a:solidFill>
                  <a:schemeClr val="bg1"/>
                </a:solidFill>
                <a:effectLst>
                  <a:outerShdw blurRad="38100" dist="19050" dir="2700000" algn="tl" rotWithShape="0">
                    <a:schemeClr val="dk1">
                      <a:alpha val="40000"/>
                    </a:schemeClr>
                  </a:outerShdw>
                </a:effectLst>
                <a:sym typeface="+mn-ea"/>
              </a:rPr>
              <a:t>整理笔记</a:t>
            </a:r>
            <a:endParaRPr lang="zh-CN" altLang="en-US" sz="1800" dirty="0">
              <a:solidFill>
                <a:schemeClr val="bg1"/>
              </a:solidFill>
              <a:effectLst>
                <a:outerShdw blurRad="38100" dist="19050" dir="2700000" algn="tl" rotWithShape="0">
                  <a:schemeClr val="dk1">
                    <a:alpha val="40000"/>
                  </a:schemeClr>
                </a:outerShdw>
              </a:effectLst>
            </a:endParaRPr>
          </a:p>
          <a:p>
            <a:pPr indent="267970"/>
            <a:r>
              <a:rPr lang="en-US" altLang="zh-CN" sz="1800" dirty="0">
                <a:solidFill>
                  <a:schemeClr val="bg1"/>
                </a:solidFill>
                <a:effectLst>
                  <a:outerShdw blurRad="38100" dist="19050" dir="2700000" algn="tl" rotWithShape="0">
                    <a:schemeClr val="dk1">
                      <a:alpha val="40000"/>
                    </a:schemeClr>
                  </a:outerShdw>
                </a:effectLst>
                <a:sym typeface="+mn-ea"/>
              </a:rPr>
              <a:t>2</a:t>
            </a:r>
            <a:r>
              <a:rPr lang="en-US" altLang="zh-CN" sz="1800" dirty="0" smtClean="0">
                <a:solidFill>
                  <a:schemeClr val="bg1"/>
                </a:solidFill>
                <a:effectLst>
                  <a:outerShdw blurRad="38100" dist="19050" dir="2700000" algn="tl" rotWithShape="0">
                    <a:schemeClr val="dk1">
                      <a:alpha val="40000"/>
                    </a:schemeClr>
                  </a:outerShdw>
                </a:effectLst>
                <a:sym typeface="+mn-ea"/>
              </a:rPr>
              <a:t>.</a:t>
            </a:r>
            <a:r>
              <a:rPr lang="zh-CN" altLang="en-US" sz="1800" dirty="0">
                <a:solidFill>
                  <a:schemeClr val="bg1"/>
                </a:solidFill>
                <a:effectLst>
                  <a:outerShdw blurRad="38100" dist="19050" dir="2700000" algn="tl" rotWithShape="0">
                    <a:schemeClr val="dk1">
                      <a:alpha val="40000"/>
                    </a:schemeClr>
                  </a:outerShdw>
                </a:effectLst>
                <a:sym typeface="+mn-ea"/>
              </a:rPr>
              <a:t>概括总结美</a:t>
            </a:r>
            <a:r>
              <a:rPr lang="zh-CN" altLang="en-US" sz="1800" dirty="0" smtClean="0">
                <a:solidFill>
                  <a:schemeClr val="bg1"/>
                </a:solidFill>
                <a:effectLst>
                  <a:outerShdw blurRad="38100" dist="19050" dir="2700000" algn="tl" rotWithShape="0">
                    <a:schemeClr val="dk1">
                      <a:alpha val="40000"/>
                    </a:schemeClr>
                  </a:outerShdw>
                </a:effectLst>
                <a:sym typeface="+mn-ea"/>
              </a:rPr>
              <a:t>甲的发展历史</a:t>
            </a:r>
            <a:endParaRPr lang="en-US" altLang="zh-CN" sz="1800" dirty="0" smtClean="0">
              <a:solidFill>
                <a:schemeClr val="bg1"/>
              </a:solidFill>
              <a:effectLst>
                <a:outerShdw blurRad="38100" dist="19050" dir="2700000" algn="tl" rotWithShape="0">
                  <a:schemeClr val="dk1">
                    <a:alpha val="40000"/>
                  </a:schemeClr>
                </a:outerShdw>
              </a:effectLst>
              <a:sym typeface="+mn-ea"/>
            </a:endParaRPr>
          </a:p>
          <a:p>
            <a:pPr indent="267970"/>
            <a:r>
              <a:rPr lang="en-US" altLang="zh-CN" sz="1800" dirty="0" smtClean="0">
                <a:solidFill>
                  <a:schemeClr val="bg1"/>
                </a:solidFill>
                <a:effectLst>
                  <a:outerShdw blurRad="38100" dist="19050" dir="2700000" algn="tl" rotWithShape="0">
                    <a:schemeClr val="dk1">
                      <a:alpha val="40000"/>
                    </a:schemeClr>
                  </a:outerShdw>
                </a:effectLst>
                <a:sym typeface="+mn-ea"/>
              </a:rPr>
              <a:t>3.</a:t>
            </a:r>
            <a:r>
              <a:rPr lang="zh-CN" altLang="en-US" sz="1800" dirty="0" smtClean="0">
                <a:solidFill>
                  <a:schemeClr val="bg1"/>
                </a:solidFill>
                <a:effectLst>
                  <a:outerShdw blurRad="38100" dist="19050" dir="2700000" algn="tl" rotWithShape="0">
                    <a:schemeClr val="dk1">
                      <a:alpha val="40000"/>
                    </a:schemeClr>
                  </a:outerShdw>
                </a:effectLst>
                <a:sym typeface="+mn-ea"/>
              </a:rPr>
              <a:t>谈谈现代美甲发展的五个阶段</a:t>
            </a:r>
            <a:endParaRPr lang="en-US" altLang="zh-CN" sz="1800" dirty="0">
              <a:solidFill>
                <a:schemeClr val="bg1"/>
              </a:solidFill>
              <a:effectLst>
                <a:outerShdw blurRad="38100" dist="19050" dir="2700000" algn="tl" rotWithShape="0">
                  <a:schemeClr val="dk1">
                    <a:alpha val="40000"/>
                  </a:schemeClr>
                </a:outerShdw>
              </a:effectLst>
              <a:sym typeface="+mn-ea"/>
            </a:endParaRPr>
          </a:p>
          <a:p>
            <a:pPr indent="267970"/>
            <a:r>
              <a:rPr lang="en-US" altLang="zh-CN" sz="1800" dirty="0" smtClean="0">
                <a:solidFill>
                  <a:schemeClr val="bg1"/>
                </a:solidFill>
                <a:effectLst>
                  <a:outerShdw blurRad="38100" dist="19050" dir="2700000" algn="tl" rotWithShape="0">
                    <a:schemeClr val="dk1">
                      <a:alpha val="40000"/>
                    </a:schemeClr>
                  </a:outerShdw>
                </a:effectLst>
                <a:sym typeface="+mn-ea"/>
              </a:rPr>
              <a:t>4.</a:t>
            </a:r>
            <a:r>
              <a:rPr lang="zh-CN" altLang="en-US" sz="1800" dirty="0">
                <a:solidFill>
                  <a:schemeClr val="bg1"/>
                </a:solidFill>
                <a:effectLst>
                  <a:outerShdw blurRad="38100" dist="19050" dir="2700000" algn="tl" rotWithShape="0">
                    <a:schemeClr val="dk1">
                      <a:alpha val="40000"/>
                    </a:schemeClr>
                  </a:outerShdw>
                </a:effectLst>
                <a:sym typeface="+mn-ea"/>
              </a:rPr>
              <a:t>说说你身边的美甲</a:t>
            </a:r>
            <a:endParaRPr lang="zh-CN" altLang="en-US" sz="1800" dirty="0">
              <a:solidFill>
                <a:schemeClr val="bg1"/>
              </a:solidFill>
              <a:effectLst>
                <a:outerShdw blurRad="38100" dist="19050" dir="2700000" algn="tl" rotWithShape="0">
                  <a:schemeClr val="dk1">
                    <a:alpha val="40000"/>
                  </a:schemeClr>
                </a:outerShdw>
              </a:effectLst>
            </a:endParaRPr>
          </a:p>
          <a:p>
            <a:pPr indent="267970"/>
            <a:endParaRPr lang="zh-CN" altLang="en-US" sz="1800" dirty="0">
              <a:solidFill>
                <a:schemeClr val="bg1"/>
              </a:solidFill>
              <a:effectLst>
                <a:outerShdw blurRad="38100" dist="19050" dir="2700000" algn="tl" rotWithShape="0">
                  <a:schemeClr val="dk1">
                    <a:alpha val="40000"/>
                  </a:schemeClr>
                </a:outerShdw>
              </a:effectLst>
            </a:endParaRPr>
          </a:p>
        </p:txBody>
      </p:sp>
      <p:sp>
        <p:nvSpPr>
          <p:cNvPr id="8" name="矩形 7"/>
          <p:cNvSpPr/>
          <p:nvPr/>
        </p:nvSpPr>
        <p:spPr>
          <a:xfrm>
            <a:off x="3405167" y="2828589"/>
            <a:ext cx="4652321" cy="584775"/>
          </a:xfrm>
          <a:prstGeom prst="rect">
            <a:avLst/>
          </a:prstGeom>
          <a:noFill/>
        </p:spPr>
        <p:txBody>
          <a:bodyPr wrap="square" lIns="91440" tIns="45720" rIns="91440" bIns="45720">
            <a:spAutoFit/>
          </a:bodyPr>
          <a:lstStyle/>
          <a:p>
            <a:pPr algn="ctr"/>
            <a:endParaRPr lang="zh-CN" alt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MH_Entry_1"/>
          <p:cNvSpPr/>
          <p:nvPr>
            <p:custDataLst>
              <p:tags r:id="rId2"/>
            </p:custDataLst>
          </p:nvPr>
        </p:nvSpPr>
        <p:spPr>
          <a:xfrm>
            <a:off x="5964865" y="649142"/>
            <a:ext cx="29345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2400" b="1" dirty="0">
                <a:solidFill>
                  <a:srgbClr val="C00000"/>
                </a:solidFill>
              </a:rPr>
              <a:t>6</a:t>
            </a:r>
            <a:r>
              <a:rPr lang="zh-CN" altLang="en-US" sz="2400" b="1" dirty="0" smtClean="0">
                <a:solidFill>
                  <a:srgbClr val="C00000"/>
                </a:solidFill>
              </a:rPr>
              <a:t>、课后作业</a:t>
            </a:r>
            <a:endParaRPr lang="zh-CN" altLang="en-US" sz="2400" b="1" dirty="0" smtClean="0">
              <a:solidFill>
                <a:srgbClr val="C00000"/>
              </a:solidFill>
            </a:endParaRP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338" y="0"/>
            <a:ext cx="9141291" cy="5143500"/>
          </a:xfrm>
          <a:prstGeom prst="rect">
            <a:avLst/>
          </a:prstGeom>
        </p:spPr>
      </p:pic>
      <p:sp>
        <p:nvSpPr>
          <p:cNvPr id="24" name="矩形 23"/>
          <p:cNvSpPr/>
          <p:nvPr/>
        </p:nvSpPr>
        <p:spPr>
          <a:xfrm>
            <a:off x="3174197" y="2110085"/>
            <a:ext cx="5257422" cy="199892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8" name="矩形 7"/>
          <p:cNvSpPr/>
          <p:nvPr/>
        </p:nvSpPr>
        <p:spPr>
          <a:xfrm>
            <a:off x="3405167" y="2828589"/>
            <a:ext cx="4652321" cy="584775"/>
          </a:xfrm>
          <a:prstGeom prst="rect">
            <a:avLst/>
          </a:prstGeom>
          <a:noFill/>
        </p:spPr>
        <p:txBody>
          <a:bodyPr wrap="square" lIns="91440" tIns="45720" rIns="91440" bIns="45720">
            <a:spAutoFit/>
          </a:bodyPr>
          <a:lstStyle/>
          <a:p>
            <a:pPr algn="ctr"/>
            <a:endParaRPr lang="zh-CN" alt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矩形 1"/>
          <p:cNvSpPr/>
          <p:nvPr/>
        </p:nvSpPr>
        <p:spPr>
          <a:xfrm>
            <a:off x="4018359" y="2553621"/>
            <a:ext cx="3425939" cy="923330"/>
          </a:xfrm>
          <a:prstGeom prst="rect">
            <a:avLst/>
          </a:prstGeom>
          <a:noFill/>
        </p:spPr>
        <p:txBody>
          <a:bodyPr wrap="none" lIns="91440" tIns="45720" rIns="91440" bIns="45720">
            <a:spAutoFit/>
          </a:bodyPr>
          <a:lstStyle/>
          <a:p>
            <a:pPr algn="ctr"/>
            <a:r>
              <a:rPr lang="zh-CN" alt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谢 </a:t>
            </a:r>
            <a:r>
              <a:rPr lang="zh-CN" alt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谢 观 看</a:t>
            </a:r>
            <a:endParaRPr lang="zh-CN" alt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2" name="MH_Entry_1"/>
          <p:cNvSpPr/>
          <p:nvPr>
            <p:custDataLst>
              <p:tags r:id="rId2"/>
            </p:custDataLst>
          </p:nvPr>
        </p:nvSpPr>
        <p:spPr>
          <a:xfrm>
            <a:off x="5964865" y="649142"/>
            <a:ext cx="29345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2400" b="1" dirty="0" smtClean="0">
                <a:solidFill>
                  <a:srgbClr val="C00000"/>
                </a:solidFill>
              </a:rPr>
              <a:t>1</a:t>
            </a:r>
            <a:r>
              <a:rPr lang="zh-CN" altLang="en-US" sz="2400" b="1" dirty="0" smtClean="0">
                <a:solidFill>
                  <a:srgbClr val="C00000"/>
                </a:solidFill>
              </a:rPr>
              <a:t>、课前准备</a:t>
            </a:r>
            <a:endParaRPr lang="zh-CN" altLang="en-US" sz="2400" b="1" dirty="0" smtClean="0">
              <a:solidFill>
                <a:srgbClr val="C00000"/>
              </a:solidFill>
            </a:endParaRPr>
          </a:p>
        </p:txBody>
      </p:sp>
      <p:sp>
        <p:nvSpPr>
          <p:cNvPr id="4" name="文本框 2"/>
          <p:cNvSpPr txBox="1"/>
          <p:nvPr/>
        </p:nvSpPr>
        <p:spPr>
          <a:xfrm>
            <a:off x="3232297" y="1576705"/>
            <a:ext cx="5465136" cy="2862322"/>
          </a:xfrm>
          <a:prstGeom prst="rect">
            <a:avLst/>
          </a:prstGeom>
          <a:noFill/>
        </p:spPr>
        <p:txBody>
          <a:bodyPr wrap="square" rtlCol="0">
            <a:spAutoFit/>
          </a:bodyPr>
          <a:lstStyle/>
          <a:p>
            <a:r>
              <a:rPr lang="zh-CN" altLang="en-US" sz="2000" b="1" dirty="0">
                <a:solidFill>
                  <a:srgbClr val="C00000"/>
                </a:solidFill>
                <a:uFillTx/>
              </a:rPr>
              <a:t>任务描述    </a:t>
            </a:r>
            <a:endParaRPr lang="zh-CN" altLang="en-US" sz="2000" b="1" dirty="0">
              <a:solidFill>
                <a:srgbClr val="C00000"/>
              </a:solidFill>
              <a:uFillTx/>
            </a:endParaRPr>
          </a:p>
          <a:p>
            <a:r>
              <a:rPr lang="en-US" altLang="zh-CN" sz="2000" dirty="0"/>
              <a:t> 1.</a:t>
            </a:r>
            <a:r>
              <a:rPr lang="zh-CN" altLang="zh-CN" sz="2000" dirty="0"/>
              <a:t>能够了解掌握美甲业发展的历程</a:t>
            </a:r>
            <a:endParaRPr lang="zh-CN" altLang="zh-CN" sz="2000" dirty="0"/>
          </a:p>
          <a:p>
            <a:r>
              <a:rPr lang="en-US" altLang="zh-CN" sz="2000" dirty="0" smtClean="0"/>
              <a:t> 2</a:t>
            </a:r>
            <a:r>
              <a:rPr lang="en-US" altLang="zh-CN" sz="2000" dirty="0"/>
              <a:t>.</a:t>
            </a:r>
            <a:r>
              <a:rPr lang="zh-CN" altLang="zh-CN" sz="2000" dirty="0"/>
              <a:t>能够初步了解美甲的概念及作用；</a:t>
            </a:r>
            <a:endParaRPr lang="zh-CN" altLang="zh-CN" sz="2000" dirty="0"/>
          </a:p>
          <a:p>
            <a:r>
              <a:rPr lang="en-US" altLang="zh-CN" sz="2000" dirty="0" smtClean="0"/>
              <a:t> 3</a:t>
            </a:r>
            <a:r>
              <a:rPr lang="en-US" altLang="zh-CN" sz="2000" dirty="0"/>
              <a:t>.</a:t>
            </a:r>
            <a:r>
              <a:rPr lang="zh-CN" altLang="zh-CN" sz="2000" dirty="0"/>
              <a:t>能够初步了解美甲项目的分类</a:t>
            </a:r>
            <a:endParaRPr lang="zh-CN" altLang="zh-CN" sz="2000" dirty="0"/>
          </a:p>
          <a:p>
            <a:endParaRPr lang="zh-CN" altLang="en-US" sz="2000" dirty="0">
              <a:solidFill>
                <a:schemeClr val="tx1"/>
              </a:solidFill>
              <a:uFillTx/>
            </a:endParaRPr>
          </a:p>
          <a:p>
            <a:r>
              <a:rPr lang="zh-CN" altLang="en-US" sz="2000" b="1" dirty="0">
                <a:solidFill>
                  <a:srgbClr val="C00000"/>
                </a:solidFill>
                <a:uFillTx/>
              </a:rPr>
              <a:t>技能要求</a:t>
            </a:r>
            <a:r>
              <a:rPr lang="zh-CN" altLang="en-US" sz="2000" dirty="0">
                <a:solidFill>
                  <a:srgbClr val="C00000"/>
                </a:solidFill>
                <a:uFillTx/>
              </a:rPr>
              <a:t>    </a:t>
            </a:r>
            <a:endParaRPr lang="en-US" altLang="zh-CN" sz="2000" dirty="0" smtClean="0">
              <a:solidFill>
                <a:srgbClr val="C00000"/>
              </a:solidFill>
              <a:uFillTx/>
            </a:endParaRPr>
          </a:p>
          <a:p>
            <a:r>
              <a:rPr lang="en-US" altLang="zh-CN" sz="2000" dirty="0"/>
              <a:t> 1.</a:t>
            </a:r>
            <a:r>
              <a:rPr lang="zh-CN" altLang="zh-CN" sz="2000" dirty="0"/>
              <a:t>能够从不</a:t>
            </a:r>
            <a:r>
              <a:rPr lang="zh-CN" altLang="zh-CN" sz="2000" dirty="0" smtClean="0"/>
              <a:t>同</a:t>
            </a:r>
            <a:r>
              <a:rPr lang="zh-CN" altLang="en-US" sz="2000" dirty="0" smtClean="0"/>
              <a:t>历史</a:t>
            </a:r>
            <a:r>
              <a:rPr lang="zh-CN" altLang="zh-CN" sz="2000" dirty="0" smtClean="0"/>
              <a:t>阶</a:t>
            </a:r>
            <a:r>
              <a:rPr lang="zh-CN" altLang="zh-CN" sz="2000" dirty="0"/>
              <a:t>段理解美甲业的发展。</a:t>
            </a:r>
            <a:endParaRPr lang="zh-CN" altLang="zh-CN" sz="2000" dirty="0"/>
          </a:p>
          <a:p>
            <a:r>
              <a:rPr lang="en-US" altLang="zh-CN" sz="2000" dirty="0" smtClean="0"/>
              <a:t> 2</a:t>
            </a:r>
            <a:r>
              <a:rPr lang="en-US" altLang="zh-CN" sz="2000" dirty="0"/>
              <a:t>.</a:t>
            </a:r>
            <a:r>
              <a:rPr lang="zh-CN" altLang="zh-CN" sz="2000" dirty="0"/>
              <a:t>能够掌握美甲项目操作的分类</a:t>
            </a:r>
            <a:endParaRPr lang="zh-CN" altLang="zh-CN" sz="2000" dirty="0"/>
          </a:p>
          <a:p>
            <a:endParaRPr lang="zh-CN" altLang="en-US" sz="2000" dirty="0">
              <a:solidFill>
                <a:srgbClr val="C00000"/>
              </a:solidFill>
              <a:uFillTx/>
            </a:endParaRPr>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2" name="MH_Entry_1"/>
          <p:cNvSpPr/>
          <p:nvPr>
            <p:custDataLst>
              <p:tags r:id="rId2"/>
            </p:custDataLst>
          </p:nvPr>
        </p:nvSpPr>
        <p:spPr>
          <a:xfrm>
            <a:off x="5489377" y="787365"/>
            <a:ext cx="3633358"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2400" b="1" dirty="0" smtClean="0">
                <a:solidFill>
                  <a:srgbClr val="C00000"/>
                </a:solidFill>
              </a:rPr>
              <a:t>2</a:t>
            </a:r>
            <a:r>
              <a:rPr lang="zh-CN" altLang="en-US" sz="2400" b="1" dirty="0" smtClean="0">
                <a:solidFill>
                  <a:srgbClr val="C00000"/>
                </a:solidFill>
              </a:rPr>
              <a:t>、新课导入</a:t>
            </a:r>
            <a:endParaRPr lang="zh-CN" altLang="en-US" sz="2400" b="1" dirty="0" smtClean="0">
              <a:solidFill>
                <a:srgbClr val="C00000"/>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0" y="75803"/>
            <a:ext cx="2746653" cy="249594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6" name="图片 5"/>
          <p:cNvPicPr>
            <a:picLocks noChangeAspect="1"/>
          </p:cNvPicPr>
          <p:nvPr>
            <p:custDataLst>
              <p:tags r:id="rId4"/>
            </p:custDataLst>
          </p:nvPr>
        </p:nvPicPr>
        <p:blipFill>
          <a:blip r:embed="rId5"/>
          <a:stretch>
            <a:fillRect/>
          </a:stretch>
        </p:blipFill>
        <p:spPr>
          <a:xfrm>
            <a:off x="2916774" y="0"/>
            <a:ext cx="3148727" cy="2243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图片 6"/>
          <p:cNvPicPr>
            <a:picLocks noChangeAspect="1"/>
          </p:cNvPicPr>
          <p:nvPr>
            <p:custDataLst>
              <p:tags r:id="rId6"/>
            </p:custDataLst>
          </p:nvPr>
        </p:nvPicPr>
        <p:blipFill>
          <a:blip r:embed="rId7"/>
          <a:stretch>
            <a:fillRect/>
          </a:stretch>
        </p:blipFill>
        <p:spPr>
          <a:xfrm>
            <a:off x="2916774" y="2475008"/>
            <a:ext cx="2958327" cy="2642886"/>
          </a:xfrm>
          <a:prstGeom prst="ellipse">
            <a:avLst/>
          </a:prstGeom>
          <a:ln>
            <a:noFill/>
          </a:ln>
          <a:effectLst>
            <a:softEdge rad="112500"/>
          </a:effectLst>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6" y="2784824"/>
            <a:ext cx="2753201" cy="2333070"/>
          </a:xfrm>
          <a:prstGeom prst="rect">
            <a:avLst/>
          </a:prstGeom>
          <a:ln w="88900" cap="sq" cmpd="thickThin">
            <a:solidFill>
              <a:srgbClr val="000000"/>
            </a:solidFill>
            <a:prstDash val="solid"/>
            <a:miter lim="800000"/>
            <a:headEnd/>
            <a:tailEnd/>
          </a:ln>
          <a:effectLst>
            <a:innerShdw blurRad="76200">
              <a:srgbClr val="000000"/>
            </a:innerShdw>
          </a:effectLst>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32967" y="2342454"/>
            <a:ext cx="3345142" cy="2801046"/>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6" name="矩形 5"/>
          <p:cNvSpPr/>
          <p:nvPr/>
        </p:nvSpPr>
        <p:spPr>
          <a:xfrm>
            <a:off x="4298591" y="1142999"/>
            <a:ext cx="4420866" cy="37283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MH_Entry_1"/>
          <p:cNvSpPr/>
          <p:nvPr>
            <p:custDataLst>
              <p:tags r:id="rId2"/>
            </p:custDataLst>
          </p:nvPr>
        </p:nvSpPr>
        <p:spPr>
          <a:xfrm flipH="1">
            <a:off x="4474028" y="1318566"/>
            <a:ext cx="4669972" cy="375487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en-US" altLang="zh-CN" sz="1800" b="1" dirty="0" smtClean="0">
                <a:solidFill>
                  <a:srgbClr val="C00000"/>
                </a:solidFill>
              </a:rPr>
              <a:t>       </a:t>
            </a:r>
            <a:r>
              <a:rPr lang="zh-CN" altLang="zh-CN" sz="1800" b="1" dirty="0" smtClean="0">
                <a:solidFill>
                  <a:srgbClr val="C00000"/>
                </a:solidFill>
              </a:rPr>
              <a:t>知</a:t>
            </a:r>
            <a:r>
              <a:rPr lang="zh-CN" altLang="zh-CN" sz="1800" b="1" dirty="0">
                <a:solidFill>
                  <a:srgbClr val="C00000"/>
                </a:solidFill>
              </a:rPr>
              <a:t>识目</a:t>
            </a:r>
            <a:r>
              <a:rPr lang="zh-CN" altLang="zh-CN" sz="1800" b="1" dirty="0" smtClean="0">
                <a:solidFill>
                  <a:srgbClr val="C00000"/>
                </a:solidFill>
              </a:rPr>
              <a:t>标</a:t>
            </a:r>
            <a:r>
              <a:rPr lang="zh-CN" altLang="en-US" sz="1800" b="1" dirty="0" smtClean="0">
                <a:solidFill>
                  <a:srgbClr val="C00000"/>
                </a:solidFill>
              </a:rPr>
              <a:t>：</a:t>
            </a:r>
            <a:endParaRPr lang="zh-CN" altLang="zh-CN" sz="1800" b="1" dirty="0">
              <a:solidFill>
                <a:srgbClr val="C00000"/>
              </a:solidFill>
            </a:endParaRPr>
          </a:p>
          <a:p>
            <a:r>
              <a:rPr lang="en-US" altLang="zh-CN" sz="1800" dirty="0" smtClean="0">
                <a:solidFill>
                  <a:srgbClr val="C00000"/>
                </a:solidFill>
              </a:rPr>
              <a:t>  </a:t>
            </a:r>
            <a:r>
              <a:rPr lang="en-US" altLang="zh-CN" sz="1600" dirty="0" smtClean="0">
                <a:solidFill>
                  <a:srgbClr val="C00000"/>
                </a:solidFill>
              </a:rPr>
              <a:t>1</a:t>
            </a:r>
            <a:r>
              <a:rPr lang="en-US" altLang="zh-CN" sz="1600" dirty="0">
                <a:solidFill>
                  <a:srgbClr val="C00000"/>
                </a:solidFill>
              </a:rPr>
              <a:t>.</a:t>
            </a:r>
            <a:r>
              <a:rPr lang="zh-CN" altLang="zh-CN" sz="1600" dirty="0">
                <a:solidFill>
                  <a:srgbClr val="C00000"/>
                </a:solidFill>
              </a:rPr>
              <a:t>掌握美甲的发展及现状。</a:t>
            </a:r>
            <a:endParaRPr lang="zh-CN" altLang="zh-CN" sz="1600" dirty="0">
              <a:solidFill>
                <a:srgbClr val="C00000"/>
              </a:solidFill>
            </a:endParaRPr>
          </a:p>
          <a:p>
            <a:r>
              <a:rPr lang="en-US" altLang="zh-CN" sz="1600" dirty="0" smtClean="0">
                <a:solidFill>
                  <a:srgbClr val="C00000"/>
                </a:solidFill>
              </a:rPr>
              <a:t>  2</a:t>
            </a:r>
            <a:r>
              <a:rPr lang="en-US" altLang="zh-CN" sz="1600" dirty="0">
                <a:solidFill>
                  <a:srgbClr val="C00000"/>
                </a:solidFill>
              </a:rPr>
              <a:t>.</a:t>
            </a:r>
            <a:r>
              <a:rPr lang="zh-CN" altLang="zh-CN" sz="1600" dirty="0">
                <a:solidFill>
                  <a:srgbClr val="C00000"/>
                </a:solidFill>
              </a:rPr>
              <a:t>掌握美甲的概念与作用。</a:t>
            </a:r>
            <a:endParaRPr lang="zh-CN" altLang="zh-CN" sz="1600" dirty="0">
              <a:solidFill>
                <a:srgbClr val="C00000"/>
              </a:solidFill>
            </a:endParaRPr>
          </a:p>
          <a:p>
            <a:r>
              <a:rPr lang="en-US" altLang="zh-CN" sz="1600" dirty="0" smtClean="0">
                <a:solidFill>
                  <a:srgbClr val="C00000"/>
                </a:solidFill>
              </a:rPr>
              <a:t>  3</a:t>
            </a:r>
            <a:r>
              <a:rPr lang="zh-CN" altLang="zh-CN" sz="1600" dirty="0">
                <a:solidFill>
                  <a:srgbClr val="C00000"/>
                </a:solidFill>
              </a:rPr>
              <a:t>了解美甲项目的分类</a:t>
            </a:r>
            <a:r>
              <a:rPr lang="zh-CN" altLang="zh-CN" sz="1600" dirty="0" smtClean="0">
                <a:solidFill>
                  <a:srgbClr val="C00000"/>
                </a:solidFill>
              </a:rPr>
              <a:t>。</a:t>
            </a:r>
            <a:endParaRPr lang="en-US" altLang="zh-CN" sz="1600" dirty="0" smtClean="0">
              <a:solidFill>
                <a:srgbClr val="C00000"/>
              </a:solidFill>
            </a:endParaRPr>
          </a:p>
          <a:p>
            <a:r>
              <a:rPr lang="en-US" altLang="zh-CN" sz="1800" b="1" dirty="0" smtClean="0">
                <a:solidFill>
                  <a:srgbClr val="C00000"/>
                </a:solidFill>
              </a:rPr>
              <a:t>        </a:t>
            </a:r>
            <a:r>
              <a:rPr lang="zh-CN" altLang="zh-CN" sz="1800" b="1" dirty="0" smtClean="0">
                <a:solidFill>
                  <a:srgbClr val="C00000"/>
                </a:solidFill>
              </a:rPr>
              <a:t>能</a:t>
            </a:r>
            <a:r>
              <a:rPr lang="zh-CN" altLang="zh-CN" sz="1800" b="1" dirty="0">
                <a:solidFill>
                  <a:srgbClr val="C00000"/>
                </a:solidFill>
              </a:rPr>
              <a:t>力目标</a:t>
            </a:r>
            <a:endParaRPr lang="zh-CN" altLang="zh-CN" sz="1800" b="1" dirty="0">
              <a:solidFill>
                <a:srgbClr val="C00000"/>
              </a:solidFill>
            </a:endParaRPr>
          </a:p>
          <a:p>
            <a:r>
              <a:rPr lang="en-US" altLang="zh-CN" sz="1600" dirty="0" smtClean="0">
                <a:solidFill>
                  <a:srgbClr val="C00000"/>
                </a:solidFill>
              </a:rPr>
              <a:t>  1</a:t>
            </a:r>
            <a:r>
              <a:rPr lang="en-US" altLang="zh-CN" sz="1600" dirty="0">
                <a:solidFill>
                  <a:srgbClr val="C00000"/>
                </a:solidFill>
              </a:rPr>
              <a:t>.</a:t>
            </a:r>
            <a:r>
              <a:rPr lang="zh-CN" altLang="zh-CN" sz="1600" dirty="0">
                <a:solidFill>
                  <a:srgbClr val="C00000"/>
                </a:solidFill>
              </a:rPr>
              <a:t>能够了解美甲行业的发展历程及发展现状；</a:t>
            </a:r>
            <a:endParaRPr lang="zh-CN" altLang="zh-CN" sz="1600" dirty="0">
              <a:solidFill>
                <a:srgbClr val="C00000"/>
              </a:solidFill>
            </a:endParaRPr>
          </a:p>
          <a:p>
            <a:r>
              <a:rPr lang="en-US" altLang="zh-CN" sz="1600" dirty="0" smtClean="0">
                <a:solidFill>
                  <a:srgbClr val="C00000"/>
                </a:solidFill>
              </a:rPr>
              <a:t>  2</a:t>
            </a:r>
            <a:r>
              <a:rPr lang="en-US" altLang="zh-CN" sz="1600" dirty="0">
                <a:solidFill>
                  <a:srgbClr val="C00000"/>
                </a:solidFill>
              </a:rPr>
              <a:t>.</a:t>
            </a:r>
            <a:r>
              <a:rPr lang="zh-CN" altLang="zh-CN" sz="1600" dirty="0">
                <a:solidFill>
                  <a:srgbClr val="C00000"/>
                </a:solidFill>
              </a:rPr>
              <a:t>能够掌握美甲的概念及作用</a:t>
            </a:r>
            <a:endParaRPr lang="zh-CN" altLang="zh-CN" sz="1600" dirty="0">
              <a:solidFill>
                <a:srgbClr val="C00000"/>
              </a:solidFill>
            </a:endParaRPr>
          </a:p>
          <a:p>
            <a:r>
              <a:rPr lang="en-US" altLang="zh-CN" sz="1600" dirty="0" smtClean="0">
                <a:solidFill>
                  <a:srgbClr val="C00000"/>
                </a:solidFill>
              </a:rPr>
              <a:t>  3</a:t>
            </a:r>
            <a:r>
              <a:rPr lang="en-US" altLang="zh-CN" sz="1600" dirty="0">
                <a:solidFill>
                  <a:srgbClr val="C00000"/>
                </a:solidFill>
              </a:rPr>
              <a:t>.</a:t>
            </a:r>
            <a:r>
              <a:rPr lang="zh-CN" altLang="zh-CN" sz="1600" dirty="0">
                <a:solidFill>
                  <a:srgbClr val="C00000"/>
                </a:solidFill>
              </a:rPr>
              <a:t>能够掌握当今美甲操作的分类</a:t>
            </a:r>
            <a:endParaRPr lang="zh-CN" altLang="zh-CN" sz="1600" dirty="0">
              <a:solidFill>
                <a:srgbClr val="C00000"/>
              </a:solidFill>
            </a:endParaRPr>
          </a:p>
          <a:p>
            <a:r>
              <a:rPr lang="en-US" altLang="zh-CN" sz="1800" b="1" dirty="0" smtClean="0">
                <a:solidFill>
                  <a:srgbClr val="C00000"/>
                </a:solidFill>
              </a:rPr>
              <a:t>       </a:t>
            </a:r>
            <a:r>
              <a:rPr lang="zh-CN" altLang="zh-CN" sz="1800" b="1" dirty="0" smtClean="0">
                <a:solidFill>
                  <a:srgbClr val="C00000"/>
                </a:solidFill>
              </a:rPr>
              <a:t>素</a:t>
            </a:r>
            <a:r>
              <a:rPr lang="zh-CN" altLang="zh-CN" sz="1800" b="1" dirty="0">
                <a:solidFill>
                  <a:srgbClr val="C00000"/>
                </a:solidFill>
              </a:rPr>
              <a:t>质目标</a:t>
            </a:r>
            <a:endParaRPr lang="zh-CN" altLang="zh-CN" sz="1800" b="1" dirty="0">
              <a:solidFill>
                <a:srgbClr val="C00000"/>
              </a:solidFill>
            </a:endParaRPr>
          </a:p>
          <a:p>
            <a:r>
              <a:rPr lang="en-US" altLang="zh-CN" sz="1800" dirty="0" smtClean="0">
                <a:solidFill>
                  <a:srgbClr val="C00000"/>
                </a:solidFill>
              </a:rPr>
              <a:t>   </a:t>
            </a:r>
            <a:r>
              <a:rPr lang="en-US" altLang="zh-CN" sz="1600" dirty="0" smtClean="0">
                <a:solidFill>
                  <a:srgbClr val="C00000"/>
                </a:solidFill>
              </a:rPr>
              <a:t>1</a:t>
            </a:r>
            <a:r>
              <a:rPr lang="en-US" altLang="zh-CN" sz="1600" dirty="0">
                <a:solidFill>
                  <a:srgbClr val="C00000"/>
                </a:solidFill>
              </a:rPr>
              <a:t>.</a:t>
            </a:r>
            <a:r>
              <a:rPr lang="zh-CN" altLang="zh-CN" sz="1600" dirty="0">
                <a:solidFill>
                  <a:srgbClr val="C00000"/>
                </a:solidFill>
              </a:rPr>
              <a:t>具备一定的思考和判断能力；</a:t>
            </a:r>
            <a:endParaRPr lang="zh-CN" altLang="zh-CN" sz="1600" dirty="0">
              <a:solidFill>
                <a:srgbClr val="C00000"/>
              </a:solidFill>
            </a:endParaRPr>
          </a:p>
          <a:p>
            <a:r>
              <a:rPr lang="en-US" altLang="zh-CN" sz="1600" dirty="0" smtClean="0">
                <a:solidFill>
                  <a:srgbClr val="C00000"/>
                </a:solidFill>
              </a:rPr>
              <a:t>   2</a:t>
            </a:r>
            <a:r>
              <a:rPr lang="en-US" altLang="zh-CN" sz="1600" dirty="0">
                <a:solidFill>
                  <a:srgbClr val="C00000"/>
                </a:solidFill>
              </a:rPr>
              <a:t>.</a:t>
            </a:r>
            <a:r>
              <a:rPr lang="zh-CN" altLang="zh-CN" sz="1600" dirty="0">
                <a:solidFill>
                  <a:srgbClr val="C00000"/>
                </a:solidFill>
              </a:rPr>
              <a:t>具备一定的美甲发展史理论素养</a:t>
            </a:r>
            <a:endParaRPr lang="zh-CN" altLang="zh-CN" sz="1600" dirty="0">
              <a:solidFill>
                <a:srgbClr val="C00000"/>
              </a:solidFill>
            </a:endParaRPr>
          </a:p>
          <a:p>
            <a:r>
              <a:rPr lang="en-US" altLang="zh-CN" sz="1600" dirty="0" smtClean="0">
                <a:solidFill>
                  <a:srgbClr val="C00000"/>
                </a:solidFill>
              </a:rPr>
              <a:t>   3</a:t>
            </a:r>
            <a:r>
              <a:rPr lang="zh-CN" altLang="zh-CN" sz="1600" dirty="0">
                <a:solidFill>
                  <a:srgbClr val="C00000"/>
                </a:solidFill>
              </a:rPr>
              <a:t>做好成为一名优秀美甲师的准备</a:t>
            </a:r>
            <a:endParaRPr lang="zh-CN" altLang="zh-CN" sz="1600" dirty="0">
              <a:solidFill>
                <a:srgbClr val="C00000"/>
              </a:solidFill>
            </a:endParaRPr>
          </a:p>
          <a:p>
            <a:endParaRPr lang="zh-CN" altLang="zh-CN" sz="1800" dirty="0">
              <a:solidFill>
                <a:srgbClr val="C00000"/>
              </a:solidFill>
            </a:endParaRPr>
          </a:p>
          <a:p>
            <a:pPr algn="ctr"/>
            <a:r>
              <a:rPr lang="en-US" altLang="zh-CN" sz="2400" b="1" dirty="0" smtClean="0">
                <a:solidFill>
                  <a:srgbClr val="C00000"/>
                </a:solidFill>
              </a:rPr>
              <a:t> </a:t>
            </a:r>
            <a:endParaRPr lang="zh-CN" altLang="en-US" sz="2400" b="1" dirty="0" smtClean="0">
              <a:solidFill>
                <a:srgbClr val="C00000"/>
              </a:solidFill>
            </a:endParaRPr>
          </a:p>
        </p:txBody>
      </p:sp>
      <p:sp>
        <p:nvSpPr>
          <p:cNvPr id="10" name="MH_Entry_1"/>
          <p:cNvSpPr/>
          <p:nvPr>
            <p:custDataLst>
              <p:tags r:id="rId3"/>
            </p:custDataLst>
          </p:nvPr>
        </p:nvSpPr>
        <p:spPr>
          <a:xfrm>
            <a:off x="5502733" y="437046"/>
            <a:ext cx="3633358"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2400" b="1" dirty="0">
                <a:solidFill>
                  <a:srgbClr val="C00000"/>
                </a:solidFill>
              </a:rPr>
              <a:t>3</a:t>
            </a:r>
            <a:r>
              <a:rPr lang="zh-CN" altLang="en-US" sz="2400" b="1" dirty="0" smtClean="0">
                <a:solidFill>
                  <a:srgbClr val="C00000"/>
                </a:solidFill>
              </a:rPr>
              <a:t>、三维目标</a:t>
            </a:r>
            <a:endParaRPr lang="zh-CN" altLang="en-US" sz="2400" b="1" dirty="0" smtClean="0">
              <a:solidFill>
                <a:srgbClr val="C00000"/>
              </a:solidFill>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9141291" cy="5143500"/>
          </a:xfrm>
          <a:prstGeom prst="rect">
            <a:avLst/>
          </a:prstGeom>
        </p:spPr>
      </p:pic>
      <p:sp>
        <p:nvSpPr>
          <p:cNvPr id="24" name="矩形 23"/>
          <p:cNvSpPr/>
          <p:nvPr/>
        </p:nvSpPr>
        <p:spPr>
          <a:xfrm>
            <a:off x="2956562" y="2381999"/>
            <a:ext cx="5549532" cy="1491343"/>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endParaRPr>
          </a:p>
        </p:txBody>
      </p:sp>
      <p:sp>
        <p:nvSpPr>
          <p:cNvPr id="6" name="文本框 5"/>
          <p:cNvSpPr txBox="1"/>
          <p:nvPr/>
        </p:nvSpPr>
        <p:spPr>
          <a:xfrm>
            <a:off x="3962400" y="2773728"/>
            <a:ext cx="3537857" cy="707886"/>
          </a:xfrm>
          <a:prstGeom prst="rect">
            <a:avLst/>
          </a:prstGeom>
          <a:noFill/>
        </p:spPr>
        <p:txBody>
          <a:bodyPr wrap="square" rtlCol="0">
            <a:spAutoFit/>
          </a:bodyPr>
          <a:lstStyle/>
          <a:p>
            <a:r>
              <a:rPr lang="zh-CN" altLang="en-US" sz="4000" dirty="0" smtClean="0">
                <a:solidFill>
                  <a:schemeClr val="bg1"/>
                </a:solidFill>
                <a:latin typeface="造字工房力黑（非商用）常规体" pitchFamily="50" charset="-122"/>
                <a:ea typeface="造字工房力黑（非商用）常规体" pitchFamily="50" charset="-122"/>
              </a:rPr>
              <a:t>  </a:t>
            </a:r>
            <a:endParaRPr lang="zh-CN" altLang="en-US" sz="4000" dirty="0">
              <a:solidFill>
                <a:srgbClr val="FF0000"/>
              </a:solidFill>
              <a:latin typeface="造字工房力黑（非商用）常规体" pitchFamily="50" charset="-122"/>
              <a:ea typeface="造字工房力黑（非商用）常规体" pitchFamily="50" charset="-122"/>
            </a:endParaRPr>
          </a:p>
        </p:txBody>
      </p:sp>
      <p:sp>
        <p:nvSpPr>
          <p:cNvPr id="8" name="矩形 7"/>
          <p:cNvSpPr/>
          <p:nvPr/>
        </p:nvSpPr>
        <p:spPr>
          <a:xfrm>
            <a:off x="3405167" y="2828589"/>
            <a:ext cx="4652321" cy="584775"/>
          </a:xfrm>
          <a:prstGeom prst="rect">
            <a:avLst/>
          </a:prstGeom>
          <a:noFill/>
        </p:spPr>
        <p:txBody>
          <a:bodyPr wrap="square" lIns="91440" tIns="45720" rIns="91440" bIns="45720">
            <a:spAutoFit/>
          </a:bodyPr>
          <a:lstStyle/>
          <a:p>
            <a:pPr algn="ctr"/>
            <a:r>
              <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一</a:t>
            </a:r>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、美甲</a:t>
            </a:r>
            <a:r>
              <a:rPr lang="zh-CN"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的历史与</a:t>
            </a:r>
            <a:r>
              <a:rPr lang="zh-CN" alt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发展</a:t>
            </a:r>
            <a:endParaRPr lang="zh-CN" altLang="en-US" sz="3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MH_Entry_1"/>
          <p:cNvSpPr/>
          <p:nvPr>
            <p:custDataLst>
              <p:tags r:id="rId2"/>
            </p:custDataLst>
          </p:nvPr>
        </p:nvSpPr>
        <p:spPr>
          <a:xfrm>
            <a:off x="5964865" y="649142"/>
            <a:ext cx="293458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2400" b="1" dirty="0">
                <a:solidFill>
                  <a:srgbClr val="C00000"/>
                </a:solidFill>
              </a:rPr>
              <a:t>4</a:t>
            </a:r>
            <a:r>
              <a:rPr lang="zh-CN" altLang="en-US" sz="2400" b="1" dirty="0" smtClean="0">
                <a:solidFill>
                  <a:srgbClr val="C00000"/>
                </a:solidFill>
              </a:rPr>
              <a:t>、知识准备</a:t>
            </a:r>
            <a:endParaRPr lang="zh-CN" altLang="en-US" sz="2400" b="1" dirty="0" smtClean="0">
              <a:solidFill>
                <a:srgbClr val="C00000"/>
              </a:solidFill>
            </a:endParaRPr>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1"/>
            <a:ext cx="9141293" cy="5143501"/>
          </a:xfrm>
          <a:prstGeom prst="rect">
            <a:avLst/>
          </a:prstGeom>
        </p:spPr>
      </p:pic>
      <p:sp>
        <p:nvSpPr>
          <p:cNvPr id="39" name="文本框 38"/>
          <p:cNvSpPr txBox="1"/>
          <p:nvPr>
            <p:custDataLst>
              <p:tags r:id="rId2"/>
            </p:custDataLst>
          </p:nvPr>
        </p:nvSpPr>
        <p:spPr>
          <a:xfrm>
            <a:off x="4974770" y="2405742"/>
            <a:ext cx="2326427" cy="1175658"/>
          </a:xfrm>
          <a:prstGeom prst="rect">
            <a:avLst/>
          </a:prstGeom>
          <a:noFill/>
        </p:spPr>
        <p:txBody>
          <a:bodyPr anchor="ctr">
            <a:noAutofit/>
          </a:bodyPr>
          <a:lstStyle/>
          <a:p>
            <a:pPr>
              <a:defRPr/>
            </a:pPr>
            <a:r>
              <a:rPr lang="zh-CN" altLang="en-US" sz="4000" b="1" kern="0" dirty="0" smtClean="0">
                <a:solidFill>
                  <a:srgbClr val="C00000"/>
                </a:solidFill>
                <a:latin typeface="宋体" panose="02010600030101010101" pitchFamily="2" charset="-122"/>
                <a:ea typeface="宋体" panose="02010600030101010101" pitchFamily="2" charset="-122"/>
              </a:rPr>
              <a:t>古代美甲</a:t>
            </a:r>
            <a:endParaRPr lang="zh-CN" altLang="en-US" sz="4000" b="1" kern="0" dirty="0">
              <a:solidFill>
                <a:srgbClr val="C00000"/>
              </a:solidFill>
              <a:latin typeface="宋体" panose="02010600030101010101" pitchFamily="2" charset="-122"/>
              <a:ea typeface="宋体" panose="02010600030101010101" pitchFamily="2" charset="-122"/>
            </a:endParaRPr>
          </a:p>
        </p:txBody>
      </p:sp>
      <p:sp>
        <p:nvSpPr>
          <p:cNvPr id="44" name="任意多边形 43"/>
          <p:cNvSpPr/>
          <p:nvPr>
            <p:custDataLst>
              <p:tags r:id="rId3"/>
            </p:custDataLst>
          </p:nvPr>
        </p:nvSpPr>
        <p:spPr>
          <a:xfrm>
            <a:off x="3348151" y="2579914"/>
            <a:ext cx="777535" cy="936172"/>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48972"/>
          </a:solidFill>
          <a:ln w="12700" cap="flat" cmpd="sng" algn="ctr">
            <a:noFill/>
            <a:prstDash val="solid"/>
            <a:miter lim="800000"/>
          </a:ln>
          <a:effectLst/>
        </p:spPr>
        <p:txBody>
          <a:bodyPr anchor="ctr"/>
          <a:lstStyle/>
          <a:p>
            <a:pPr algn="ctr">
              <a:defRPr/>
            </a:pPr>
            <a:r>
              <a:rPr lang="en-US" altLang="zh-CN" sz="2400" kern="0" dirty="0">
                <a:solidFill>
                  <a:srgbClr val="FFFFFF"/>
                </a:solidFill>
                <a:latin typeface="Times New Roman" panose="02020603050405020304"/>
                <a:ea typeface="幼圆" panose="02010509060101010101" charset="-122"/>
              </a:rPr>
              <a:t>1</a:t>
            </a:r>
            <a:endParaRPr lang="zh-CN" altLang="en-US" sz="2400" kern="0" dirty="0">
              <a:solidFill>
                <a:srgbClr val="FFFFFF"/>
              </a:solidFill>
              <a:latin typeface="Times New Roman" panose="02020603050405020304"/>
              <a:ea typeface="幼圆" panose="020105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 calcmode="lin" valueType="num">
                                      <p:cBhvr>
                                        <p:cTn id="9" dur="500" fill="hold"/>
                                        <p:tgtEl>
                                          <p:spTgt spid="44"/>
                                        </p:tgtEl>
                                        <p:attrNameLst>
                                          <p:attrName>style.rotation</p:attrName>
                                        </p:attrNameLst>
                                      </p:cBhvr>
                                      <p:tavLst>
                                        <p:tav tm="0">
                                          <p:val>
                                            <p:fltVal val="360"/>
                                          </p:val>
                                        </p:tav>
                                        <p:tav tm="100000">
                                          <p:val>
                                            <p:fltVal val="0"/>
                                          </p:val>
                                        </p:tav>
                                      </p:tavLst>
                                    </p:anim>
                                    <p:animEffect transition="in" filter="fade">
                                      <p:cBhvr>
                                        <p:cTn id="10" dur="500"/>
                                        <p:tgtEl>
                                          <p:spTgt spid="4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24496" y="2111022"/>
            <a:ext cx="2835429" cy="2984058"/>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8" name="AutoShape 31"/>
          <p:cNvSpPr>
            <a:spLocks noChangeArrowheads="1"/>
          </p:cNvSpPr>
          <p:nvPr/>
        </p:nvSpPr>
        <p:spPr bwMode="gray">
          <a:xfrm>
            <a:off x="1281798" y="2736858"/>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9" name="AutoShape 32"/>
          <p:cNvSpPr>
            <a:spLocks noChangeArrowheads="1"/>
          </p:cNvSpPr>
          <p:nvPr/>
        </p:nvSpPr>
        <p:spPr bwMode="gray">
          <a:xfrm>
            <a:off x="1917295" y="3287575"/>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10" name="AutoShape 33"/>
          <p:cNvSpPr>
            <a:spLocks noChangeArrowheads="1"/>
          </p:cNvSpPr>
          <p:nvPr/>
        </p:nvSpPr>
        <p:spPr bwMode="gray">
          <a:xfrm>
            <a:off x="2262824" y="4157795"/>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grpSp>
        <p:nvGrpSpPr>
          <p:cNvPr id="3" name="组合 37"/>
          <p:cNvGrpSpPr/>
          <p:nvPr/>
        </p:nvGrpSpPr>
        <p:grpSpPr>
          <a:xfrm>
            <a:off x="4837" y="3413089"/>
            <a:ext cx="1762504" cy="1729618"/>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6" name="Text Box 45"/>
            <p:cNvSpPr txBox="1">
              <a:spLocks noChangeArrowheads="1"/>
            </p:cNvSpPr>
            <p:nvPr/>
          </p:nvSpPr>
          <p:spPr bwMode="gray">
            <a:xfrm>
              <a:off x="102992" y="5646056"/>
              <a:ext cx="1401859" cy="820738"/>
            </a:xfrm>
            <a:prstGeom prst="rect">
              <a:avLst/>
            </a:prstGeom>
            <a:noFill/>
            <a:ln>
              <a:noFill/>
            </a:ln>
            <a:effectLst/>
          </p:spPr>
          <p:txBody>
            <a:bodyPr>
              <a:spAutoFit/>
            </a:bodyPr>
            <a:lstStyle/>
            <a:p>
              <a:pPr algn="ctr">
                <a:defRPr/>
              </a:pPr>
              <a:r>
                <a:rPr lang="en-US" altLang="zh-CN" sz="1700" b="1" dirty="0">
                  <a:solidFill>
                    <a:schemeClr val="bg1"/>
                  </a:solidFill>
                  <a:latin typeface="Franklin Gothic Book" panose="020B0503020102020204" pitchFamily="34" charset="0"/>
                  <a:ea typeface="Segoe UI Emoji" panose="020B0502040204020203" pitchFamily="34" charset="0"/>
                </a:rPr>
                <a:t>YOUR TITLE</a:t>
              </a:r>
              <a:endParaRPr lang="zh-CN" altLang="en-US" sz="17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2879493" y="4299845"/>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6" name="AutoShape 55"/>
          <p:cNvSpPr>
            <a:spLocks noChangeArrowheads="1"/>
          </p:cNvSpPr>
          <p:nvPr/>
        </p:nvSpPr>
        <p:spPr bwMode="gray">
          <a:xfrm>
            <a:off x="1159397" y="1535824"/>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7" name="AutoShape 56"/>
          <p:cNvSpPr>
            <a:spLocks noChangeArrowheads="1"/>
          </p:cNvSpPr>
          <p:nvPr/>
        </p:nvSpPr>
        <p:spPr bwMode="gray">
          <a:xfrm>
            <a:off x="1709653" y="2435130"/>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8" name="AutoShape 57"/>
          <p:cNvSpPr>
            <a:spLocks noChangeArrowheads="1"/>
          </p:cNvSpPr>
          <p:nvPr/>
        </p:nvSpPr>
        <p:spPr bwMode="gray">
          <a:xfrm>
            <a:off x="2156440" y="3403738"/>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9" name="AutoShape 58"/>
          <p:cNvSpPr>
            <a:spLocks noChangeArrowheads="1"/>
          </p:cNvSpPr>
          <p:nvPr/>
        </p:nvSpPr>
        <p:spPr bwMode="gray">
          <a:xfrm>
            <a:off x="477948" y="261848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59"/>
          <p:cNvSpPr>
            <a:spLocks noChangeArrowheads="1"/>
          </p:cNvSpPr>
          <p:nvPr/>
        </p:nvSpPr>
        <p:spPr bwMode="gray">
          <a:xfrm>
            <a:off x="2255427" y="4714026"/>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1" name="TextBox 170"/>
          <p:cNvSpPr txBox="1"/>
          <p:nvPr/>
        </p:nvSpPr>
        <p:spPr>
          <a:xfrm>
            <a:off x="3393799" y="737434"/>
            <a:ext cx="4996543" cy="4722789"/>
          </a:xfrm>
          <a:prstGeom prst="rect">
            <a:avLst/>
          </a:prstGeom>
          <a:noFill/>
        </p:spPr>
        <p:txBody>
          <a:bodyPr wrap="square" lIns="68540" tIns="34269" rIns="68540" bIns="34269" rtlCol="0">
            <a:spAutoFit/>
          </a:bodyPr>
          <a:lstStyle/>
          <a:p>
            <a:pPr>
              <a:lnSpc>
                <a:spcPct val="120000"/>
              </a:lnSpc>
            </a:pPr>
            <a:r>
              <a:rPr lang="zh-CN" altLang="en-US" sz="1800" b="1" dirty="0" smtClean="0">
                <a:solidFill>
                  <a:srgbClr val="C00000"/>
                </a:solidFill>
                <a:latin typeface="宋体" panose="02010600030101010101" pitchFamily="2" charset="-122"/>
                <a:ea typeface="宋体" panose="02010600030101010101" pitchFamily="2" charset="-122"/>
              </a:rPr>
              <a:t>早在远古时代，人类的祖先就已经开始运用原始的工具对自己的指甲进行打磨、修理。常用的工具是磨石和锉草。</a:t>
            </a:r>
            <a:endParaRPr lang="en-US" altLang="zh-CN" sz="1800" b="1" dirty="0" smtClean="0">
              <a:solidFill>
                <a:srgbClr val="C00000"/>
              </a:solidFill>
              <a:latin typeface="宋体" panose="02010600030101010101" pitchFamily="2" charset="-122"/>
              <a:ea typeface="宋体" panose="02010600030101010101" pitchFamily="2" charset="-122"/>
            </a:endParaRPr>
          </a:p>
          <a:p>
            <a:pPr>
              <a:lnSpc>
                <a:spcPct val="120000"/>
              </a:lnSpc>
            </a:pPr>
            <a:endParaRPr lang="en-US" altLang="zh-CN" sz="1800" b="1" dirty="0" smtClean="0">
              <a:solidFill>
                <a:srgbClr val="C00000"/>
              </a:solidFill>
              <a:latin typeface="宋体" panose="02010600030101010101" pitchFamily="2" charset="-122"/>
              <a:ea typeface="宋体" panose="02010600030101010101" pitchFamily="2" charset="-122"/>
            </a:endParaRPr>
          </a:p>
          <a:p>
            <a:pPr>
              <a:lnSpc>
                <a:spcPct val="120000"/>
              </a:lnSpc>
            </a:pPr>
            <a:r>
              <a:rPr lang="zh-CN" altLang="en-US" sz="1800" b="1" dirty="0" smtClean="0">
                <a:solidFill>
                  <a:srgbClr val="C00000"/>
                </a:solidFill>
                <a:latin typeface="宋体" panose="02010600030101010101" pitchFamily="2" charset="-122"/>
                <a:ea typeface="宋体" panose="02010600030101010101" pitchFamily="2" charset="-122"/>
              </a:rPr>
              <a:t>据</a:t>
            </a:r>
            <a:r>
              <a:rPr lang="zh-CN" altLang="en-US" sz="1800" b="1" dirty="0">
                <a:solidFill>
                  <a:srgbClr val="C00000"/>
                </a:solidFill>
                <a:latin typeface="宋体" panose="02010600030101010101" pitchFamily="2" charset="-122"/>
                <a:ea typeface="宋体" panose="02010600030101010101" pitchFamily="2" charset="-122"/>
              </a:rPr>
              <a:t>记载在古埃及，早有保养指甲的传统。在公元前</a:t>
            </a:r>
            <a:r>
              <a:rPr lang="en-US" altLang="zh-CN" sz="1800" b="1" dirty="0">
                <a:solidFill>
                  <a:srgbClr val="C00000"/>
                </a:solidFill>
                <a:latin typeface="宋体" panose="02010600030101010101" pitchFamily="2" charset="-122"/>
                <a:ea typeface="宋体" panose="02010600030101010101" pitchFamily="2" charset="-122"/>
              </a:rPr>
              <a:t>3500</a:t>
            </a:r>
            <a:r>
              <a:rPr lang="zh-CN" altLang="en-US" sz="1800" b="1" dirty="0">
                <a:solidFill>
                  <a:srgbClr val="C00000"/>
                </a:solidFill>
                <a:latin typeface="宋体" panose="02010600030101010101" pitchFamily="2" charset="-122"/>
                <a:ea typeface="宋体" panose="02010600030101010101" pitchFamily="2" charset="-122"/>
              </a:rPr>
              <a:t>年埃及纳麦法老，就已使用散茉花叶榨出的红色汁液染指甲，手掌和脚底，还用从昆虫分泌液中提炼的古铜色油做指甲染料。</a:t>
            </a:r>
            <a:endParaRPr lang="en-US" altLang="zh-CN" sz="1800" b="1" dirty="0">
              <a:solidFill>
                <a:srgbClr val="C00000"/>
              </a:solidFill>
              <a:latin typeface="宋体" panose="02010600030101010101" pitchFamily="2" charset="-122"/>
              <a:ea typeface="宋体" panose="02010600030101010101" pitchFamily="2" charset="-122"/>
            </a:endParaRPr>
          </a:p>
          <a:p>
            <a:pPr>
              <a:lnSpc>
                <a:spcPct val="120000"/>
              </a:lnSpc>
            </a:pPr>
            <a:endParaRPr lang="en-US" altLang="zh-CN" sz="1800" b="1" dirty="0">
              <a:solidFill>
                <a:srgbClr val="C00000"/>
              </a:solidFill>
              <a:latin typeface="宋体" panose="02010600030101010101" pitchFamily="2" charset="-122"/>
              <a:ea typeface="宋体" panose="02010600030101010101" pitchFamily="2" charset="-122"/>
            </a:endParaRPr>
          </a:p>
          <a:p>
            <a:pPr>
              <a:lnSpc>
                <a:spcPct val="120000"/>
              </a:lnSpc>
            </a:pPr>
            <a:r>
              <a:rPr lang="zh-CN" altLang="en-US" sz="1800" b="1" dirty="0">
                <a:solidFill>
                  <a:srgbClr val="C00000"/>
                </a:solidFill>
                <a:latin typeface="宋体" panose="02010600030101010101" pitchFamily="2" charset="-122"/>
                <a:ea typeface="宋体" panose="02010600030101010101" pitchFamily="2" charset="-122"/>
              </a:rPr>
              <a:t>在埃及地位高的人，不论男女，都用染料把指甲染成红褐色，国王、女王的指甲染成大红色，而身份越低的人所用的红色就越淡。从这一习俗可以看出，在当时颜色标志着人们的身份和地位。</a:t>
            </a:r>
            <a:endParaRPr lang="zh-CN" altLang="en-US" sz="1800" b="1" dirty="0">
              <a:solidFill>
                <a:srgbClr val="C00000"/>
              </a:solidFill>
              <a:latin typeface="宋体" panose="02010600030101010101" pitchFamily="2" charset="-122"/>
              <a:ea typeface="宋体" panose="02010600030101010101" pitchFamily="2" charset="-122"/>
            </a:endParaRPr>
          </a:p>
          <a:p>
            <a:pPr>
              <a:lnSpc>
                <a:spcPct val="120000"/>
              </a:lnSpc>
            </a:pPr>
            <a:endParaRPr lang="en-US" altLang="zh-CN" sz="1800" b="1" dirty="0">
              <a:solidFill>
                <a:srgbClr val="C00000"/>
              </a:solidFill>
              <a:latin typeface="宋体" panose="02010600030101010101" pitchFamily="2" charset="-122"/>
              <a:ea typeface="宋体" panose="02010600030101010101" pitchFamily="2" charset="-122"/>
              <a:sym typeface="Arial" panose="020B0604020202020204" pitchFamily="34" charset="0"/>
            </a:endParaRPr>
          </a:p>
        </p:txBody>
      </p:sp>
      <p:sp>
        <p:nvSpPr>
          <p:cNvPr id="25" name="矩形 24"/>
          <p:cNvSpPr/>
          <p:nvPr/>
        </p:nvSpPr>
        <p:spPr>
          <a:xfrm>
            <a:off x="6220047" y="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bg1">
                    <a:lumMod val="85000"/>
                  </a:schemeClr>
                </a:solidFill>
              </a:rPr>
              <a:t>古 代 美 甲</a:t>
            </a:r>
            <a:endParaRPr lang="zh-CN" altLang="en-US" sz="1800" dirty="0">
              <a:solidFill>
                <a:schemeClr val="bg1">
                  <a:lumMod val="85000"/>
                </a:schemeClr>
              </a:solidFill>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113727" y="2565687"/>
            <a:ext cx="2552420" cy="2580184"/>
            <a:chOff x="-36513" y="1887493"/>
            <a:chExt cx="4204499" cy="4906984"/>
          </a:xfrm>
        </p:grpSpPr>
        <p:sp>
          <p:nvSpPr>
            <p:cNvPr id="6" name="Line 29"/>
            <p:cNvSpPr>
              <a:spLocks noChangeShapeType="1"/>
            </p:cNvSpPr>
            <p:nvPr/>
          </p:nvSpPr>
          <p:spPr bwMode="gray">
            <a:xfrm flipH="1">
              <a:off x="2814" y="6365566"/>
              <a:ext cx="3036678" cy="246217"/>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7" name="Line 30"/>
            <p:cNvSpPr>
              <a:spLocks noChangeShapeType="1"/>
            </p:cNvSpPr>
            <p:nvPr/>
          </p:nvSpPr>
          <p:spPr bwMode="gray">
            <a:xfrm flipH="1">
              <a:off x="2814" y="3739251"/>
              <a:ext cx="656579" cy="287253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1" name="Line 34"/>
            <p:cNvSpPr>
              <a:spLocks noChangeShapeType="1"/>
            </p:cNvSpPr>
            <p:nvPr/>
          </p:nvSpPr>
          <p:spPr bwMode="gray">
            <a:xfrm flipH="1">
              <a:off x="2814" y="3511842"/>
              <a:ext cx="1793624" cy="3099940"/>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2" name="Line 35"/>
            <p:cNvSpPr>
              <a:spLocks noChangeShapeType="1"/>
            </p:cNvSpPr>
            <p:nvPr/>
          </p:nvSpPr>
          <p:spPr bwMode="gray">
            <a:xfrm flipH="1">
              <a:off x="2814" y="5375568"/>
              <a:ext cx="3118750" cy="1236215"/>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3" name="Line 36"/>
            <p:cNvSpPr>
              <a:spLocks noChangeShapeType="1"/>
            </p:cNvSpPr>
            <p:nvPr/>
          </p:nvSpPr>
          <p:spPr bwMode="gray">
            <a:xfrm flipH="1">
              <a:off x="2814" y="1887493"/>
              <a:ext cx="2010772" cy="472429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4" name="Line 37"/>
            <p:cNvSpPr>
              <a:spLocks noChangeShapeType="1"/>
            </p:cNvSpPr>
            <p:nvPr/>
          </p:nvSpPr>
          <p:spPr bwMode="gray">
            <a:xfrm flipH="1">
              <a:off x="2814" y="3316921"/>
              <a:ext cx="2487819" cy="3294862"/>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5" name="Line 38"/>
            <p:cNvSpPr>
              <a:spLocks noChangeShapeType="1"/>
            </p:cNvSpPr>
            <p:nvPr/>
          </p:nvSpPr>
          <p:spPr bwMode="gray">
            <a:xfrm flipH="1">
              <a:off x="2814" y="4681373"/>
              <a:ext cx="3065745" cy="1930410"/>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16" name="Line 39"/>
            <p:cNvSpPr>
              <a:spLocks noChangeShapeType="1"/>
            </p:cNvSpPr>
            <p:nvPr/>
          </p:nvSpPr>
          <p:spPr bwMode="gray">
            <a:xfrm flipH="1">
              <a:off x="2814" y="5808158"/>
              <a:ext cx="4165172" cy="803625"/>
            </a:xfrm>
            <a:prstGeom prst="line">
              <a:avLst/>
            </a:prstGeom>
            <a:noFill/>
            <a:ln w="19050">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sp>
          <p:nvSpPr>
            <p:cNvPr id="33" name="Line 42"/>
            <p:cNvSpPr>
              <a:spLocks noChangeShapeType="1"/>
            </p:cNvSpPr>
            <p:nvPr/>
          </p:nvSpPr>
          <p:spPr bwMode="gray">
            <a:xfrm flipH="1">
              <a:off x="-36513" y="4250234"/>
              <a:ext cx="2708447" cy="2544243"/>
            </a:xfrm>
            <a:prstGeom prst="line">
              <a:avLst/>
            </a:prstGeom>
            <a:noFill/>
            <a:ln w="9525">
              <a:solidFill>
                <a:srgbClr val="2B2939"/>
              </a:solidFill>
              <a:round/>
            </a:ln>
            <a:effectLst/>
          </p:spPr>
          <p:txBody>
            <a:bodyPr/>
            <a:lstStyle/>
            <a:p>
              <a:pPr>
                <a:defRPr/>
              </a:pPr>
              <a:endParaRPr lang="zh-CN" altLang="en-US" sz="1800" kern="0" dirty="0">
                <a:solidFill>
                  <a:sysClr val="windowText" lastClr="000000"/>
                </a:solidFill>
                <a:ea typeface="微软雅黑" panose="020B0503020204020204" pitchFamily="34" charset="-122"/>
              </a:endParaRPr>
            </a:p>
          </p:txBody>
        </p:sp>
      </p:grpSp>
      <p:sp>
        <p:nvSpPr>
          <p:cNvPr id="8" name="AutoShape 31"/>
          <p:cNvSpPr>
            <a:spLocks noChangeArrowheads="1"/>
          </p:cNvSpPr>
          <p:nvPr/>
        </p:nvSpPr>
        <p:spPr bwMode="gray">
          <a:xfrm>
            <a:off x="1152048" y="308191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9" name="AutoShape 32"/>
          <p:cNvSpPr>
            <a:spLocks noChangeArrowheads="1"/>
          </p:cNvSpPr>
          <p:nvPr/>
        </p:nvSpPr>
        <p:spPr bwMode="gray">
          <a:xfrm>
            <a:off x="1658279" y="3453279"/>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10" name="AutoShape 33"/>
          <p:cNvSpPr>
            <a:spLocks noChangeArrowheads="1"/>
          </p:cNvSpPr>
          <p:nvPr/>
        </p:nvSpPr>
        <p:spPr bwMode="gray">
          <a:xfrm>
            <a:off x="1874163" y="4236010"/>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grpSp>
        <p:nvGrpSpPr>
          <p:cNvPr id="3" name="组合 37"/>
          <p:cNvGrpSpPr/>
          <p:nvPr/>
        </p:nvGrpSpPr>
        <p:grpSpPr>
          <a:xfrm>
            <a:off x="4837" y="3855779"/>
            <a:ext cx="1377175" cy="1286927"/>
            <a:chOff x="2617" y="4551130"/>
            <a:chExt cx="2351177" cy="2306870"/>
          </a:xfrm>
          <a:solidFill>
            <a:srgbClr val="0170C1"/>
          </a:solidFill>
        </p:grpSpPr>
        <p:sp>
          <p:nvSpPr>
            <p:cNvPr id="34" name="Arc 43"/>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p:spPr>
          <p:txBody>
            <a:bodyPr wrap="none" anchor="ctr"/>
            <a:lstStyle/>
            <a:p>
              <a:pPr>
                <a:defRPr/>
              </a:pPr>
              <a:endParaRPr lang="zh-CN" altLang="en-US" sz="1800" kern="0" dirty="0">
                <a:solidFill>
                  <a:sysClr val="windowText" lastClr="000000"/>
                </a:solidFill>
                <a:ea typeface="微软雅黑" panose="020B0503020204020204" pitchFamily="34" charset="-122"/>
              </a:endParaRPr>
            </a:p>
          </p:txBody>
        </p:sp>
        <p:sp>
          <p:nvSpPr>
            <p:cNvPr id="36" name="Text Box 45"/>
            <p:cNvSpPr txBox="1">
              <a:spLocks noChangeArrowheads="1"/>
            </p:cNvSpPr>
            <p:nvPr/>
          </p:nvSpPr>
          <p:spPr bwMode="gray">
            <a:xfrm>
              <a:off x="102992" y="5646056"/>
              <a:ext cx="1401859" cy="820738"/>
            </a:xfrm>
            <a:prstGeom prst="rect">
              <a:avLst/>
            </a:prstGeom>
            <a:noFill/>
            <a:ln>
              <a:noFill/>
            </a:ln>
            <a:effectLst/>
          </p:spPr>
          <p:txBody>
            <a:bodyPr>
              <a:spAutoFit/>
            </a:bodyPr>
            <a:lstStyle/>
            <a:p>
              <a:pPr algn="ctr">
                <a:defRPr/>
              </a:pPr>
              <a:r>
                <a:rPr lang="en-US" altLang="zh-CN" sz="1700" b="1" dirty="0">
                  <a:solidFill>
                    <a:schemeClr val="bg1"/>
                  </a:solidFill>
                  <a:latin typeface="Franklin Gothic Book" panose="020B0503020102020204" pitchFamily="34" charset="0"/>
                  <a:ea typeface="Segoe UI Emoji" panose="020B0502040204020203" pitchFamily="34" charset="0"/>
                </a:rPr>
                <a:t>YOUR TITLE</a:t>
              </a:r>
              <a:endParaRPr lang="zh-CN" altLang="en-US" sz="1700" b="1" dirty="0">
                <a:solidFill>
                  <a:schemeClr val="bg1"/>
                </a:solidFill>
                <a:latin typeface="Franklin Gothic Book" panose="020B0503020102020204" pitchFamily="34" charset="0"/>
              </a:endParaRPr>
            </a:p>
          </p:txBody>
        </p:sp>
      </p:grpSp>
      <p:sp>
        <p:nvSpPr>
          <p:cNvPr id="22" name="AutoShape 50"/>
          <p:cNvSpPr>
            <a:spLocks noChangeArrowheads="1"/>
          </p:cNvSpPr>
          <p:nvPr/>
        </p:nvSpPr>
        <p:spPr bwMode="gray">
          <a:xfrm>
            <a:off x="2666147" y="4256993"/>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6" name="AutoShape 55"/>
          <p:cNvSpPr>
            <a:spLocks noChangeArrowheads="1"/>
          </p:cNvSpPr>
          <p:nvPr/>
        </p:nvSpPr>
        <p:spPr bwMode="gray">
          <a:xfrm>
            <a:off x="1244334" y="1845931"/>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7" name="AutoShape 56"/>
          <p:cNvSpPr>
            <a:spLocks noChangeArrowheads="1"/>
          </p:cNvSpPr>
          <p:nvPr/>
        </p:nvSpPr>
        <p:spPr bwMode="gray">
          <a:xfrm>
            <a:off x="1782397" y="2514896"/>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8" name="AutoShape 57"/>
          <p:cNvSpPr>
            <a:spLocks noChangeArrowheads="1"/>
          </p:cNvSpPr>
          <p:nvPr/>
        </p:nvSpPr>
        <p:spPr bwMode="gray">
          <a:xfrm>
            <a:off x="2058734" y="3453228"/>
            <a:ext cx="530641" cy="530742"/>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29" name="AutoShape 58"/>
          <p:cNvSpPr>
            <a:spLocks noChangeArrowheads="1"/>
          </p:cNvSpPr>
          <p:nvPr/>
        </p:nvSpPr>
        <p:spPr bwMode="gray">
          <a:xfrm>
            <a:off x="425145" y="2962926"/>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0" name="AutoShape 59"/>
          <p:cNvSpPr>
            <a:spLocks noChangeArrowheads="1"/>
          </p:cNvSpPr>
          <p:nvPr/>
        </p:nvSpPr>
        <p:spPr bwMode="gray">
          <a:xfrm>
            <a:off x="2300583" y="4691449"/>
            <a:ext cx="184571" cy="18460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ln>
          <a:effectLst/>
        </p:spPr>
        <p:txBody>
          <a:bodyPr wrap="none" lIns="64992" tIns="32496" rIns="64992" bIns="32496" anchor="ctr"/>
          <a:lstStyle/>
          <a:p>
            <a:pPr>
              <a:defRPr/>
            </a:pPr>
            <a:endParaRPr lang="zh-CN" altLang="en-US" sz="1800" kern="0" dirty="0">
              <a:solidFill>
                <a:sysClr val="windowText" lastClr="000000"/>
              </a:solidFill>
              <a:ea typeface="微软雅黑" panose="020B0503020204020204" pitchFamily="34" charset="-122"/>
            </a:endParaRPr>
          </a:p>
        </p:txBody>
      </p:sp>
      <p:sp>
        <p:nvSpPr>
          <p:cNvPr id="37" name="矩形 36"/>
          <p:cNvSpPr/>
          <p:nvPr/>
        </p:nvSpPr>
        <p:spPr>
          <a:xfrm>
            <a:off x="3035431" y="1045029"/>
            <a:ext cx="5816338" cy="4247317"/>
          </a:xfrm>
          <a:prstGeom prst="rect">
            <a:avLst/>
          </a:prstGeom>
        </p:spPr>
        <p:txBody>
          <a:bodyPr wrap="square">
            <a:spAutoFit/>
          </a:bodyPr>
          <a:lstStyle/>
          <a:p>
            <a:pPr>
              <a:buSzPct val="70000"/>
            </a:pPr>
            <a:r>
              <a:rPr lang="zh-CN" altLang="en-US" sz="1800" b="1" dirty="0" smtClean="0">
                <a:solidFill>
                  <a:srgbClr val="C00000"/>
                </a:solidFill>
                <a:latin typeface="宋体" panose="02010600030101010101" pitchFamily="2" charset="-122"/>
                <a:ea typeface="宋体" panose="02010600030101010101" pitchFamily="2" charset="-122"/>
              </a:rPr>
              <a:t>在埃及地位高的人，不论男女，都用染料把指甲染成红褐色，国王、女王的指甲染成大红色，而身份越低的人所用的红色就越淡。从这一习俗可以看出，在当时颜色标志着人们的身份和地位。</a:t>
            </a:r>
            <a:endParaRPr lang="en-US" altLang="zh-CN" sz="1800" b="1" dirty="0" smtClean="0">
              <a:solidFill>
                <a:srgbClr val="C00000"/>
              </a:solidFill>
              <a:latin typeface="宋体" panose="02010600030101010101" pitchFamily="2" charset="-122"/>
              <a:ea typeface="宋体" panose="02010600030101010101" pitchFamily="2" charset="-122"/>
            </a:endParaRPr>
          </a:p>
          <a:p>
            <a:pPr>
              <a:lnSpc>
                <a:spcPct val="80000"/>
              </a:lnSpc>
            </a:pPr>
            <a:endParaRPr lang="en-US" altLang="zh-CN" sz="1800" b="1" dirty="0" smtClean="0">
              <a:solidFill>
                <a:srgbClr val="C00000"/>
              </a:solidFill>
              <a:latin typeface="宋体" panose="02010600030101010101" pitchFamily="2" charset="-122"/>
              <a:ea typeface="宋体" panose="02010600030101010101" pitchFamily="2" charset="-122"/>
            </a:endParaRPr>
          </a:p>
          <a:p>
            <a:pPr>
              <a:lnSpc>
                <a:spcPct val="80000"/>
              </a:lnSpc>
            </a:pPr>
            <a:r>
              <a:rPr lang="zh-CN" altLang="en-US" sz="1800" b="1" dirty="0" smtClean="0">
                <a:solidFill>
                  <a:srgbClr val="C00000"/>
                </a:solidFill>
                <a:latin typeface="宋体" panose="02010600030101010101" pitchFamily="2" charset="-122"/>
                <a:ea typeface="宋体" panose="02010600030101010101" pitchFamily="2" charset="-122"/>
              </a:rPr>
              <a:t>在</a:t>
            </a:r>
            <a:r>
              <a:rPr lang="zh-CN" altLang="en-US" sz="1800" b="1" dirty="0">
                <a:solidFill>
                  <a:srgbClr val="C00000"/>
                </a:solidFill>
                <a:latin typeface="宋体" panose="02010600030101010101" pitchFamily="2" charset="-122"/>
                <a:ea typeface="宋体" panose="02010600030101010101" pitchFamily="2" charset="-122"/>
              </a:rPr>
              <a:t>中国的古代，妇女们也早就有以鲜花汁液</a:t>
            </a:r>
            <a:r>
              <a:rPr lang="en-US" altLang="zh-CN" sz="1800" b="1" dirty="0">
                <a:solidFill>
                  <a:srgbClr val="C00000"/>
                </a:solidFill>
                <a:latin typeface="宋体" panose="02010600030101010101" pitchFamily="2" charset="-122"/>
                <a:ea typeface="宋体" panose="02010600030101010101" pitchFamily="2" charset="-122"/>
              </a:rPr>
              <a:t>(</a:t>
            </a:r>
            <a:r>
              <a:rPr lang="zh-CN" altLang="en-US" sz="1800" b="1" dirty="0">
                <a:solidFill>
                  <a:srgbClr val="C00000"/>
                </a:solidFill>
                <a:latin typeface="宋体" panose="02010600030101010101" pitchFamily="2" charset="-122"/>
                <a:ea typeface="宋体" panose="02010600030101010101" pitchFamily="2" charset="-122"/>
              </a:rPr>
              <a:t>凤仙花俗称指甲花</a:t>
            </a:r>
            <a:r>
              <a:rPr lang="en-US" altLang="zh-CN" sz="1800" b="1" dirty="0">
                <a:solidFill>
                  <a:srgbClr val="C00000"/>
                </a:solidFill>
                <a:latin typeface="宋体" panose="02010600030101010101" pitchFamily="2" charset="-122"/>
                <a:ea typeface="宋体" panose="02010600030101010101" pitchFamily="2" charset="-122"/>
              </a:rPr>
              <a:t>)</a:t>
            </a:r>
            <a:r>
              <a:rPr lang="zh-CN" altLang="en-US" sz="1800" b="1" dirty="0">
                <a:solidFill>
                  <a:srgbClr val="C00000"/>
                </a:solidFill>
                <a:latin typeface="宋体" panose="02010600030101010101" pitchFamily="2" charset="-122"/>
                <a:ea typeface="宋体" panose="02010600030101010101" pitchFamily="2" charset="-122"/>
              </a:rPr>
              <a:t>染指甲的习俗。</a:t>
            </a:r>
            <a:endParaRPr lang="zh-CN" altLang="en-US" sz="1800" b="1" dirty="0">
              <a:solidFill>
                <a:srgbClr val="C00000"/>
              </a:solidFill>
              <a:latin typeface="宋体" panose="02010600030101010101" pitchFamily="2" charset="-122"/>
              <a:ea typeface="宋体" panose="02010600030101010101" pitchFamily="2" charset="-122"/>
            </a:endParaRPr>
          </a:p>
          <a:p>
            <a:pPr>
              <a:lnSpc>
                <a:spcPct val="80000"/>
              </a:lnSpc>
            </a:pPr>
            <a:endParaRPr lang="en-US" altLang="zh-CN" sz="1800" b="1" dirty="0">
              <a:solidFill>
                <a:srgbClr val="C00000"/>
              </a:solidFill>
              <a:latin typeface="宋体" panose="02010600030101010101" pitchFamily="2" charset="-122"/>
              <a:ea typeface="宋体" panose="02010600030101010101" pitchFamily="2" charset="-122"/>
            </a:endParaRPr>
          </a:p>
          <a:p>
            <a:pPr>
              <a:lnSpc>
                <a:spcPct val="80000"/>
              </a:lnSpc>
            </a:pPr>
            <a:r>
              <a:rPr lang="en-US" altLang="zh-CN" sz="1800" b="1" dirty="0">
                <a:solidFill>
                  <a:srgbClr val="C00000"/>
                </a:solidFill>
                <a:latin typeface="宋体" panose="02010600030101010101" pitchFamily="2" charset="-122"/>
                <a:ea typeface="宋体" panose="02010600030101010101" pitchFamily="2" charset="-122"/>
              </a:rPr>
              <a:t>15</a:t>
            </a:r>
            <a:r>
              <a:rPr lang="zh-CN" altLang="en-US" sz="1800" b="1" dirty="0">
                <a:solidFill>
                  <a:srgbClr val="C00000"/>
                </a:solidFill>
                <a:latin typeface="宋体" panose="02010600030101010101" pitchFamily="2" charset="-122"/>
                <a:ea typeface="宋体" panose="02010600030101010101" pitchFamily="2" charset="-122"/>
              </a:rPr>
              <a:t>世纪明朝皇族将指甲染成黑色或深红色。</a:t>
            </a:r>
            <a:endParaRPr lang="zh-CN" altLang="en-US" sz="1800" b="1" dirty="0">
              <a:solidFill>
                <a:srgbClr val="C00000"/>
              </a:solidFill>
              <a:latin typeface="宋体" panose="02010600030101010101" pitchFamily="2" charset="-122"/>
              <a:ea typeface="宋体" panose="02010600030101010101" pitchFamily="2" charset="-122"/>
            </a:endParaRPr>
          </a:p>
          <a:p>
            <a:pPr>
              <a:lnSpc>
                <a:spcPct val="80000"/>
              </a:lnSpc>
            </a:pPr>
            <a:endParaRPr lang="en-US" altLang="zh-CN" sz="1800" b="1" dirty="0">
              <a:solidFill>
                <a:srgbClr val="C00000"/>
              </a:solidFill>
              <a:latin typeface="宋体" panose="02010600030101010101" pitchFamily="2" charset="-122"/>
              <a:ea typeface="宋体" panose="02010600030101010101" pitchFamily="2" charset="-122"/>
            </a:endParaRPr>
          </a:p>
          <a:p>
            <a:pPr>
              <a:lnSpc>
                <a:spcPct val="80000"/>
              </a:lnSpc>
            </a:pPr>
            <a:r>
              <a:rPr lang="zh-CN" altLang="en-US" sz="1800" b="1" dirty="0">
                <a:solidFill>
                  <a:srgbClr val="C00000"/>
                </a:solidFill>
                <a:latin typeface="宋体" panose="02010600030101010101" pitchFamily="2" charset="-122"/>
                <a:ea typeface="宋体" panose="02010600030101010101" pitchFamily="2" charset="-122"/>
              </a:rPr>
              <a:t>在古代中国，地位很高的男人，女人都留超长的指甲。</a:t>
            </a:r>
            <a:endParaRPr lang="en-US" altLang="zh-CN" sz="1800" b="1" dirty="0">
              <a:solidFill>
                <a:srgbClr val="C00000"/>
              </a:solidFill>
              <a:latin typeface="宋体" panose="02010600030101010101" pitchFamily="2" charset="-122"/>
              <a:ea typeface="宋体" panose="02010600030101010101" pitchFamily="2" charset="-122"/>
            </a:endParaRPr>
          </a:p>
          <a:p>
            <a:pPr>
              <a:lnSpc>
                <a:spcPct val="80000"/>
              </a:lnSpc>
            </a:pPr>
            <a:endParaRPr lang="en-US" altLang="zh-CN" sz="1800" b="1" dirty="0">
              <a:solidFill>
                <a:srgbClr val="C00000"/>
              </a:solidFill>
              <a:latin typeface="宋体" panose="02010600030101010101" pitchFamily="2" charset="-122"/>
              <a:ea typeface="宋体" panose="02010600030101010101" pitchFamily="2" charset="-122"/>
            </a:endParaRPr>
          </a:p>
          <a:p>
            <a:pPr>
              <a:lnSpc>
                <a:spcPct val="80000"/>
              </a:lnSpc>
            </a:pPr>
            <a:r>
              <a:rPr lang="zh-CN" altLang="en-US" sz="1800" b="1" dirty="0">
                <a:solidFill>
                  <a:srgbClr val="C00000"/>
                </a:solidFill>
                <a:latin typeface="宋体" panose="02010600030101010101" pitchFamily="2" charset="-122"/>
                <a:ea typeface="宋体" panose="02010600030101010101" pitchFamily="2" charset="-122"/>
              </a:rPr>
              <a:t>清朝时期的皇宫贵妇更是用镶珠嵌玉的豪华金属指甲套以保护她们精心留饰的指甲。</a:t>
            </a:r>
            <a:endParaRPr lang="en-US" altLang="zh-CN" sz="1800" b="1" dirty="0">
              <a:solidFill>
                <a:srgbClr val="C00000"/>
              </a:solidFill>
              <a:latin typeface="宋体" panose="02010600030101010101" pitchFamily="2" charset="-122"/>
              <a:ea typeface="宋体" panose="02010600030101010101" pitchFamily="2" charset="-122"/>
            </a:endParaRPr>
          </a:p>
          <a:p>
            <a:pPr>
              <a:buSzPct val="70000"/>
            </a:pPr>
            <a:endParaRPr lang="en-US" altLang="zh-CN" sz="1800" b="1" dirty="0" smtClean="0">
              <a:solidFill>
                <a:srgbClr val="C00000"/>
              </a:solidFill>
              <a:latin typeface="宋体" panose="02010600030101010101" pitchFamily="2" charset="-122"/>
              <a:ea typeface="宋体" panose="02010600030101010101" pitchFamily="2" charset="-122"/>
            </a:endParaRPr>
          </a:p>
          <a:p>
            <a:pPr>
              <a:buSzPct val="70000"/>
            </a:pPr>
            <a:endParaRPr lang="en-US" altLang="zh-CN" sz="1800" b="1" dirty="0">
              <a:solidFill>
                <a:srgbClr val="C00000"/>
              </a:solidFill>
              <a:latin typeface="宋体" panose="02010600030101010101" pitchFamily="2" charset="-122"/>
              <a:ea typeface="宋体" panose="02010600030101010101" pitchFamily="2" charset="-122"/>
            </a:endParaRPr>
          </a:p>
          <a:p>
            <a:pPr>
              <a:buSzPct val="70000"/>
            </a:pPr>
            <a:endParaRPr lang="zh-CN" altLang="en-US" sz="1800" b="1" dirty="0">
              <a:solidFill>
                <a:srgbClr val="C00000"/>
              </a:solidFill>
              <a:latin typeface="宋体" panose="02010600030101010101" pitchFamily="2" charset="-122"/>
              <a:ea typeface="宋体" panose="02010600030101010101" pitchFamily="2" charset="-122"/>
            </a:endParaRPr>
          </a:p>
        </p:txBody>
      </p:sp>
      <p:sp>
        <p:nvSpPr>
          <p:cNvPr id="25" name="矩形 24"/>
          <p:cNvSpPr/>
          <p:nvPr/>
        </p:nvSpPr>
        <p:spPr>
          <a:xfrm>
            <a:off x="6220047" y="0"/>
            <a:ext cx="2923953" cy="542260"/>
          </a:xfrm>
          <a:prstGeom prst="rect">
            <a:avLst/>
          </a:prstGeom>
          <a:solidFill>
            <a:srgbClr val="D4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solidFill>
                  <a:schemeClr val="bg1">
                    <a:lumMod val="85000"/>
                  </a:schemeClr>
                </a:solidFill>
              </a:rPr>
              <a:t>古 代 美 甲</a:t>
            </a:r>
            <a:endParaRPr lang="zh-CN" altLang="en-US" sz="1800" dirty="0">
              <a:solidFill>
                <a:schemeClr val="bg1">
                  <a:lumMod val="85000"/>
                </a:schemeClr>
              </a:solidFill>
            </a:endParaRPr>
          </a:p>
        </p:txBody>
      </p:sp>
    </p:spTree>
  </p:cSld>
  <p:clrMapOvr>
    <a:masterClrMapping/>
  </p:clrMapOvr>
  <p:transition spd="slow">
    <p:random/>
  </p:transition>
  <p:timing>
    <p:tnLst>
      <p:par>
        <p:cTn id="1" dur="indefinite" restart="never" nodeType="tmRoot"/>
      </p:par>
    </p:tnLst>
  </p:timing>
</p:sld>
</file>

<file path=ppt/tags/tag1.xml><?xml version="1.0" encoding="utf-8"?>
<p:tagLst xmlns:p="http://schemas.openxmlformats.org/presentationml/2006/main">
  <p:tag name="MH" val="20170701090703"/>
  <p:tag name="MH_LIBRARY" val="GRAPHIC"/>
  <p:tag name="MH_ORDER" val="TextBox 16"/>
</p:tagLst>
</file>

<file path=ppt/tags/tag10.xml><?xml version="1.0" encoding="utf-8"?>
<p:tagLst xmlns:p="http://schemas.openxmlformats.org/presentationml/2006/main">
  <p:tag name="MH" val="20170701090703"/>
  <p:tag name="MH_LIBRARY" val="GRAPHIC"/>
  <p:tag name="MH_ORDER" val="TextBox 16"/>
</p:tagLst>
</file>

<file path=ppt/tags/tag11.xml><?xml version="1.0" encoding="utf-8"?>
<p:tagLst xmlns:p="http://schemas.openxmlformats.org/presentationml/2006/main">
  <p:tag name="MH" val="20170701090703"/>
  <p:tag name="MH_LIBRARY" val="GRAPHIC"/>
  <p:tag name="MH_ORDER" val="Freeform 21"/>
</p:tagLst>
</file>

<file path=ppt/tags/tag12.xml><?xml version="1.0" encoding="utf-8"?>
<p:tagLst xmlns:p="http://schemas.openxmlformats.org/presentationml/2006/main">
  <p:tag name="MH" val="20170701090703"/>
  <p:tag name="MH_LIBRARY" val="GRAPHIC"/>
  <p:tag name="MH_ORDER" val="TextBox 17"/>
</p:tagLst>
</file>

<file path=ppt/tags/tag13.xml><?xml version="1.0" encoding="utf-8"?>
<p:tagLst xmlns:p="http://schemas.openxmlformats.org/presentationml/2006/main">
  <p:tag name="MH" val="20170701090703"/>
  <p:tag name="MH_LIBRARY" val="GRAPHIC"/>
  <p:tag name="MH_ORDER" val="Freeform 22"/>
</p:tagLst>
</file>

<file path=ppt/tags/tag14.xml><?xml version="1.0" encoding="utf-8"?>
<p:tagLst xmlns:p="http://schemas.openxmlformats.org/presentationml/2006/main">
  <p:tag name="MH" val="20170701090703"/>
  <p:tag name="MH_LIBRARY" val="GRAPHIC"/>
  <p:tag name="MH_ORDER" val="TextBox 19"/>
</p:tagLst>
</file>

<file path=ppt/tags/tag15.xml><?xml version="1.0" encoding="utf-8"?>
<p:tagLst xmlns:p="http://schemas.openxmlformats.org/presentationml/2006/main">
  <p:tag name="MH" val="20170701090703"/>
  <p:tag name="MH_LIBRARY" val="GRAPHIC"/>
  <p:tag name="MH_ORDER" val="Freeform 24"/>
</p:tagLst>
</file>

<file path=ppt/tags/tag16.xml><?xml version="1.0" encoding="utf-8"?>
<p:tagLst xmlns:p="http://schemas.openxmlformats.org/presentationml/2006/main">
  <p:tag name="KSO_WM_UNIT_PLACING_PICTURE_USER_VIEWPORT" val="{&quot;height&quot;:8100,&quot;width&quot;:14395.733858267717}"/>
</p:tagLst>
</file>

<file path=ppt/tags/tag17.xml><?xml version="1.0" encoding="utf-8"?>
<p:tagLst xmlns:p="http://schemas.openxmlformats.org/presentationml/2006/main">
  <p:tag name="MH" val="20160830110146"/>
  <p:tag name="MH_LIBRARY" val="CONTENTS"/>
  <p:tag name="MH_TYPE" val="ENTRY"/>
  <p:tag name="ID" val="553512"/>
  <p:tag name="MH_ORDER" val="1"/>
</p:tagLst>
</file>

<file path=ppt/tags/tag18.xml><?xml version="1.0" encoding="utf-8"?>
<p:tagLst xmlns:p="http://schemas.openxmlformats.org/presentationml/2006/main">
  <p:tag name="MH" val="20160830110146"/>
  <p:tag name="MH_LIBRARY" val="CONTENTS"/>
  <p:tag name="MH_TYPE" val="ENTRY"/>
  <p:tag name="ID" val="553512"/>
  <p:tag name="MH_ORDER" val="1"/>
</p:tagLst>
</file>

<file path=ppt/tags/tag19.xml><?xml version="1.0" encoding="utf-8"?>
<p:tagLst xmlns:p="http://schemas.openxmlformats.org/presentationml/2006/main">
  <p:tag name="ISPRING_PRESENTATION_TITLE" val="595718f330062"/>
  <p:tag name="KSO_WPP_MARK_KEY" val="61599965-cd71-4b0a-8461-d13fa342b45e"/>
  <p:tag name="COMMONDATA" val="eyJoZGlkIjoiMzBlMTNkYzY3YWI4MmQyOWUxNGI3OTVmNjNmOWNiNTQifQ=="/>
</p:tagLst>
</file>

<file path=ppt/tags/tag2.xml><?xml version="1.0" encoding="utf-8"?>
<p:tagLst xmlns:p="http://schemas.openxmlformats.org/presentationml/2006/main">
  <p:tag name="MH" val="20170701090703"/>
  <p:tag name="MH_LIBRARY" val="GRAPHIC"/>
  <p:tag name="MH_ORDER" val="TextBox 16"/>
</p:tagLst>
</file>

<file path=ppt/tags/tag3.xml><?xml version="1.0" encoding="utf-8"?>
<p:tagLst xmlns:p="http://schemas.openxmlformats.org/presentationml/2006/main">
  <p:tag name="MH" val="20160830110146"/>
  <p:tag name="MH_LIBRARY" val="CONTENTS"/>
  <p:tag name="MH_TYPE" val="ENTRY"/>
  <p:tag name="ID" val="553512"/>
  <p:tag name="MH_ORDER" val="1"/>
</p:tagLst>
</file>

<file path=ppt/tags/tag4.xml><?xml version="1.0" encoding="utf-8"?>
<p:tagLst xmlns:p="http://schemas.openxmlformats.org/presentationml/2006/main">
  <p:tag name="MH" val="20160830110146"/>
  <p:tag name="MH_LIBRARY" val="CONTENTS"/>
  <p:tag name="MH_TYPE" val="ENTRY"/>
  <p:tag name="ID" val="553512"/>
  <p:tag name="MH_ORDER" val="1"/>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MH" val="20160830110146"/>
  <p:tag name="MH_LIBRARY" val="CONTENTS"/>
  <p:tag name="MH_TYPE" val="ENTRY"/>
  <p:tag name="ID" val="553512"/>
  <p:tag name="MH_ORDER" val="1"/>
</p:tagLst>
</file>

<file path=ppt/tags/tag8.xml><?xml version="1.0" encoding="utf-8"?>
<p:tagLst xmlns:p="http://schemas.openxmlformats.org/presentationml/2006/main">
  <p:tag name="MH" val="20160830110146"/>
  <p:tag name="MH_LIBRARY" val="CONTENTS"/>
  <p:tag name="MH_TYPE" val="ENTRY"/>
  <p:tag name="ID" val="553512"/>
  <p:tag name="MH_ORDER" val="1"/>
</p:tagLst>
</file>

<file path=ppt/tags/tag9.xml><?xml version="1.0" encoding="utf-8"?>
<p:tagLst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主题​​">
  <a:themeElements>
    <a:clrScheme name="自定义 9">
      <a:dk1>
        <a:sysClr val="windowText" lastClr="000000"/>
      </a:dk1>
      <a:lt1>
        <a:sysClr val="window" lastClr="FFFFFF"/>
      </a:lt1>
      <a:dk2>
        <a:srgbClr val="44546A"/>
      </a:dk2>
      <a:lt2>
        <a:srgbClr val="E7E6E6"/>
      </a:lt2>
      <a:accent1>
        <a:srgbClr val="D48972"/>
      </a:accent1>
      <a:accent2>
        <a:srgbClr val="E0A998"/>
      </a:accent2>
      <a:accent3>
        <a:srgbClr val="D48972"/>
      </a:accent3>
      <a:accent4>
        <a:srgbClr val="E0A998"/>
      </a:accent4>
      <a:accent5>
        <a:srgbClr val="E5B8AA"/>
      </a:accent5>
      <a:accent6>
        <a:srgbClr val="CA6C4F"/>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2291</Words>
  <Application>WPS 演示</Application>
  <PresentationFormat>全屏显示(16:9)</PresentationFormat>
  <Paragraphs>207</Paragraphs>
  <Slides>24</Slides>
  <Notes>24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微软雅黑</vt:lpstr>
      <vt:lpstr>方正正黑简体</vt:lpstr>
      <vt:lpstr>黑体</vt:lpstr>
      <vt:lpstr>Calibri</vt:lpstr>
      <vt:lpstr>Century Gothic</vt:lpstr>
      <vt:lpstr>造字工房力黑（非商用）常规体</vt:lpstr>
      <vt:lpstr>Times New Roman</vt:lpstr>
      <vt:lpstr>幼圆</vt:lpstr>
      <vt:lpstr>Franklin Gothic Book</vt:lpstr>
      <vt:lpstr>Segoe UI Emoji</vt:lpstr>
      <vt:lpstr>Arial Unicode MS</vt:lpstr>
      <vt:lpstr>等线 Light</vt:lpstr>
      <vt:lpstr>Calibri Light</vt:lpstr>
      <vt:lpstr>等线</vt:lpstr>
      <vt:lpstr>华文细黑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595718f330062</dc:title>
  <dc:creator>User</dc:creator>
  <cp:lastModifiedBy>燕</cp:lastModifiedBy>
  <cp:revision>169</cp:revision>
  <dcterms:created xsi:type="dcterms:W3CDTF">2017-03-04T06:55:00Z</dcterms:created>
  <dcterms:modified xsi:type="dcterms:W3CDTF">2023-02-15T02:34:43Z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090C81B93CC640EC9E36E85C2933E18E</vt:lpwstr>
  </property>
  <property fmtid="{D5CDD505-2E9C-101B-9397-08002B2CF9AE}" pid="3" name="KSOProductBuildVer">
    <vt:lpwstr>2052-11.1.0.13703</vt:lpwstr>
  </property>
</Properties>
</file>