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409" r:id="rId3"/>
    <p:sldId id="412" r:id="rId4"/>
    <p:sldId id="410" r:id="rId5"/>
    <p:sldId id="411" r:id="rId6"/>
    <p:sldId id="413" r:id="rId7"/>
    <p:sldId id="414" r:id="rId8"/>
    <p:sldId id="416" r:id="rId9"/>
    <p:sldId id="415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CB0F26-B20C-462A-953E-AADCD98AB9EF}" type="doc">
      <dgm:prSet loTypeId="picture" loCatId="picture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BF95A921-6CCF-4463-84E7-554081B28596}">
      <dgm:prSet phldrT="[文本]" phldr="0" custT="1"/>
      <dgm:spPr>
        <a:solidFill>
          <a:srgbClr val="D60000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一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69B900A-919A-4CAE-916F-62A9D38FF976}" cxnId="{9FCE7680-2D9F-4359-869F-1C612F7628F8}" type="parTrans">
      <dgm:prSet/>
      <dgm:spPr/>
      <dgm:t>
        <a:bodyPr/>
        <a:p>
          <a:endParaRPr lang="zh-CN" altLang="en-US"/>
        </a:p>
      </dgm:t>
    </dgm:pt>
    <dgm:pt modelId="{871616FA-56D5-4743-9793-880032D75FE8}" cxnId="{9FCE7680-2D9F-4359-869F-1C612F7628F8}" type="sibTrans">
      <dgm:prSet/>
      <dgm:spPr/>
      <dgm:t>
        <a:bodyPr/>
        <a:p>
          <a:endParaRPr lang="zh-CN" altLang="en-US"/>
        </a:p>
      </dgm:t>
    </dgm:pt>
    <dgm:pt modelId="{AB410D22-8F82-485D-828A-8690D25C1681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交换机</a:t>
          </a:r>
          <a:r>
            <a:rPr lang="zh-CN" altLang="en-US" sz="2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/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高性能千兆</a:t>
          </a:r>
          <a:r>
            <a: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/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万兆端口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支持</a:t>
          </a:r>
          <a:r>
            <a: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VLAN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流量控制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构建高效稳定局域网络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。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/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7288A66D-925C-4967-B4AB-869E143300F2}" cxnId="{6C21DA00-F990-422C-8893-7639DB365BD2}" type="parTrans">
      <dgm:prSet/>
      <dgm:spPr/>
      <dgm:t>
        <a:bodyPr/>
        <a:p>
          <a:endParaRPr lang="zh-CN" altLang="en-US"/>
        </a:p>
      </dgm:t>
    </dgm:pt>
    <dgm:pt modelId="{28628CD5-828C-4884-AA9E-36AF1896022B}" cxnId="{6C21DA00-F990-422C-8893-7639DB365BD2}" type="sibTrans">
      <dgm:prSet/>
      <dgm:spPr/>
      <dgm:t>
        <a:bodyPr/>
        <a:p>
          <a:endParaRPr lang="zh-CN" altLang="en-US"/>
        </a:p>
      </dgm:t>
    </dgm:pt>
    <dgm:pt modelId="{21949959-7EA9-480B-9D4B-F930105F401D}">
      <dgm:prSet phldrT="[文本]" phldr="0" custT="1"/>
      <dgm:spPr>
        <a:solidFill>
          <a:srgbClr val="D60000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二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9D859A-D16F-4E94-BBC6-F30E9B24184C}" cxnId="{2CA1DE3A-12BE-4576-9E36-7D7642F85E7D}" type="parTrans">
      <dgm:prSet/>
      <dgm:spPr/>
      <dgm:t>
        <a:bodyPr/>
        <a:p>
          <a:endParaRPr lang="zh-CN" altLang="en-US"/>
        </a:p>
      </dgm:t>
    </dgm:pt>
    <dgm:pt modelId="{463C4BAB-8A08-44BA-A502-574368F34E22}" cxnId="{2CA1DE3A-12BE-4576-9E36-7D7642F85E7D}" type="sibTrans">
      <dgm:prSet/>
      <dgm:spPr/>
      <dgm:t>
        <a:bodyPr/>
        <a:p>
          <a:endParaRPr lang="zh-CN" altLang="en-US"/>
        </a:p>
      </dgm:t>
    </dgm:pt>
    <dgm:pt modelId="{93A2989A-5C6A-4233-BEEC-881F85CC4E27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路由器</a:t>
          </a:r>
          <a:r>
            <a:rPr lang="zh-CN" altLang="en-US" sz="2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高速转发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丰富接口协议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提供访问控制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防火墙功能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实现网络互联与安全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0230A-FBB4-4183-8C85-44230899E02F}" cxnId="{7A7908EE-4857-4557-BCF3-5498E6BCBA35}" type="parTrans">
      <dgm:prSet/>
      <dgm:spPr/>
      <dgm:t>
        <a:bodyPr/>
        <a:p>
          <a:endParaRPr lang="zh-CN" altLang="en-US"/>
        </a:p>
      </dgm:t>
    </dgm:pt>
    <dgm:pt modelId="{8AAE7478-C79F-4AC1-8E24-7A254E2B92A8}" cxnId="{7A7908EE-4857-4557-BCF3-5498E6BCBA35}" type="sibTrans">
      <dgm:prSet/>
      <dgm:spPr/>
      <dgm:t>
        <a:bodyPr/>
        <a:p>
          <a:endParaRPr lang="zh-CN" altLang="en-US"/>
        </a:p>
      </dgm:t>
    </dgm:pt>
    <dgm:pt modelId="{6E759916-2AC4-4B6D-8870-FC00B4A93D1F}">
      <dgm:prSet phldrT="[文本]" phldr="0" custT="1"/>
      <dgm:spPr>
        <a:solidFill>
          <a:srgbClr val="D60000"/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2000">
              <a:latin typeface="微软雅黑" panose="020B0503020204020204" pitchFamily="34" charset="-122"/>
              <a:ea typeface="微软雅黑" panose="020B0503020204020204" pitchFamily="34" charset="-122"/>
            </a:rPr>
            <a:t>三</a:t>
          </a:r>
          <a:r>
            <a:rPr lang="zh-CN" altLang="en-US" sz="200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0531CC-B57A-47C7-969B-69312269923E}" cxnId="{8FDFEC8A-B1C2-40C9-B652-ED60F06CB345}" type="parTrans">
      <dgm:prSet/>
      <dgm:spPr/>
      <dgm:t>
        <a:bodyPr/>
        <a:p>
          <a:endParaRPr lang="zh-CN" altLang="en-US"/>
        </a:p>
      </dgm:t>
    </dgm:pt>
    <dgm:pt modelId="{185BD73C-EEE4-4F3B-BDD8-BFE028A15F6D}" cxnId="{8FDFEC8A-B1C2-40C9-B652-ED60F06CB345}" type="sibTrans">
      <dgm:prSet/>
      <dgm:spPr/>
      <dgm:t>
        <a:bodyPr/>
        <a:p>
          <a:endParaRPr lang="zh-CN" altLang="en-US"/>
        </a:p>
      </dgm:t>
    </dgm:pt>
    <dgm:pt modelId="{A707AFB1-E798-408A-844E-C215D8E8B2FC}">
      <dgm:prSet phldrT="[文本]" phldr="0" custT="1"/>
      <dgm:spPr/>
      <dgm:t>
        <a:bodyPr vert="horz" wrap="square"/>
        <a:p>
          <a:pPr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防火墙</a:t>
          </a:r>
          <a:r>
            <a:rPr lang="zh-CN" altLang="en-US" sz="22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隔离内外网络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精准访问控制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检测防御安全威胁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保障企业数据安全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25D897-AC06-4F2B-97AF-7A293BE60ECF}" cxnId="{AD71438E-97B1-438B-A991-B5C74C95CF24}" type="parTrans">
      <dgm:prSet/>
      <dgm:spPr/>
      <dgm:t>
        <a:bodyPr/>
        <a:p>
          <a:endParaRPr lang="zh-CN" altLang="en-US"/>
        </a:p>
      </dgm:t>
    </dgm:pt>
    <dgm:pt modelId="{0022B6D9-17F6-4972-910A-A8FA98F2844F}" cxnId="{AD71438E-97B1-438B-A991-B5C74C95CF24}" type="sibTrans">
      <dgm:prSet/>
      <dgm:spPr/>
      <dgm:t>
        <a:bodyPr/>
        <a:p>
          <a:endParaRPr lang="zh-CN" altLang="en-US"/>
        </a:p>
      </dgm:t>
    </dgm:pt>
    <dgm:pt modelId="{0517E805-86C3-4A14-8DED-97C5A8BDF5D7}" type="pres">
      <dgm:prSet presAssocID="{17CB0F26-B20C-462A-953E-AADCD98AB9EF}" presName="Name0" presStyleCnt="0">
        <dgm:presLayoutVars>
          <dgm:dir/>
        </dgm:presLayoutVars>
      </dgm:prSet>
      <dgm:spPr/>
    </dgm:pt>
    <dgm:pt modelId="{C62F88ED-1BA6-432A-A66B-28BA8C030EAA}" type="pres">
      <dgm:prSet presAssocID="{BF95A921-6CCF-4463-84E7-554081B28596}" presName="composite" presStyleCnt="0"/>
      <dgm:spPr/>
    </dgm:pt>
    <dgm:pt modelId="{B456D569-7540-4FBC-B90C-1770E4C61F86}" type="pres">
      <dgm:prSet presAssocID="{BF95A921-6CCF-4463-84E7-554081B28596}" presName="Accent" presStyleLbl="alignAcc1" presStyleIdx="0" presStyleCnt="3"/>
      <dgm:spPr/>
    </dgm:pt>
    <dgm:pt modelId="{C147CC18-9855-4B23-AB85-29005354F6EA}" type="pres">
      <dgm:prSet presAssocID="{BF95A921-6CCF-4463-84E7-554081B28596}" presName="Image" presStyleLbl="node1" presStyleIdx="0" presStyleCnt="3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DC4B2DEF-74DD-496C-AF32-DA01F181770E}" type="pres">
      <dgm:prSet presAssocID="{BF95A921-6CCF-4463-84E7-554081B28596}" presName="Child" presStyleLbl="revTx" presStyleIdx="0" presStyleCnt="3">
        <dgm:presLayoutVars>
          <dgm:bulletEnabled val="1"/>
        </dgm:presLayoutVars>
      </dgm:prSet>
      <dgm:spPr/>
    </dgm:pt>
    <dgm:pt modelId="{2BF1A3BA-F64E-4D02-87D4-0195CE60F7E0}" type="pres">
      <dgm:prSet presAssocID="{BF95A921-6CCF-4463-84E7-554081B28596}" presName="Parent" presStyleLbl="alignNode1" presStyleIdx="0" presStyleCnt="3">
        <dgm:presLayoutVars>
          <dgm:bulletEnabled val="1"/>
        </dgm:presLayoutVars>
      </dgm:prSet>
      <dgm:spPr/>
    </dgm:pt>
    <dgm:pt modelId="{06BE873A-DD35-4798-B110-7F4644FB5750}" type="pres">
      <dgm:prSet presAssocID="{871616FA-56D5-4743-9793-880032D75FE8}" presName="sibTrans" presStyleCnt="0"/>
      <dgm:spPr/>
    </dgm:pt>
    <dgm:pt modelId="{544D8C92-8EA4-4175-832F-248E42BFC451}" type="pres">
      <dgm:prSet presAssocID="{21949959-7EA9-480B-9D4B-F930105F401D}" presName="composite" presStyleCnt="0"/>
      <dgm:spPr/>
    </dgm:pt>
    <dgm:pt modelId="{B4B73ABF-C001-4FED-9860-0325D5EB9315}" type="pres">
      <dgm:prSet presAssocID="{21949959-7EA9-480B-9D4B-F930105F401D}" presName="Accent" presStyleLbl="alignAcc1" presStyleIdx="1" presStyleCnt="3"/>
      <dgm:spPr/>
    </dgm:pt>
    <dgm:pt modelId="{A7D5A95A-2A5D-4C0C-A49C-E19D86A6C873}" type="pres">
      <dgm:prSet presAssocID="{21949959-7EA9-480B-9D4B-F930105F401D}" presName="Image" presStyleLbl="node1" presStyleIdx="1" presStyleCnt="3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40C2921C-94EB-458F-95D9-66B7670CB658}" type="pres">
      <dgm:prSet presAssocID="{21949959-7EA9-480B-9D4B-F930105F401D}" presName="Child" presStyleLbl="revTx" presStyleIdx="1" presStyleCnt="3">
        <dgm:presLayoutVars>
          <dgm:bulletEnabled val="1"/>
        </dgm:presLayoutVars>
      </dgm:prSet>
      <dgm:spPr/>
    </dgm:pt>
    <dgm:pt modelId="{DC1EB6D8-D450-41B4-B10F-BCFA41C05E46}" type="pres">
      <dgm:prSet presAssocID="{21949959-7EA9-480B-9D4B-F930105F401D}" presName="Parent" presStyleLbl="alignNode1" presStyleIdx="1" presStyleCnt="3">
        <dgm:presLayoutVars>
          <dgm:bulletEnabled val="1"/>
        </dgm:presLayoutVars>
      </dgm:prSet>
      <dgm:spPr/>
    </dgm:pt>
    <dgm:pt modelId="{57DF1A79-64F2-4AD9-9165-2EF32AA41AED}" type="pres">
      <dgm:prSet presAssocID="{463C4BAB-8A08-44BA-A502-574368F34E22}" presName="sibTrans" presStyleCnt="0"/>
      <dgm:spPr/>
    </dgm:pt>
    <dgm:pt modelId="{24C7FC0A-6C39-4629-934B-2B6E588B2590}" type="pres">
      <dgm:prSet presAssocID="{6E759916-2AC4-4B6D-8870-FC00B4A93D1F}" presName="composite" presStyleCnt="0"/>
      <dgm:spPr/>
    </dgm:pt>
    <dgm:pt modelId="{CDE477EB-424B-401F-AADE-0A7E375B8FDE}" type="pres">
      <dgm:prSet presAssocID="{6E759916-2AC4-4B6D-8870-FC00B4A93D1F}" presName="Accent" presStyleLbl="alignAcc1" presStyleIdx="2" presStyleCnt="3"/>
      <dgm:spPr/>
    </dgm:pt>
    <dgm:pt modelId="{EDD9E1E6-7428-4508-9E84-A391C0390323}" type="pres">
      <dgm:prSet presAssocID="{6E759916-2AC4-4B6D-8870-FC00B4A93D1F}" presName="Image" presStyleLbl="node1" presStyleIdx="2" presStyleCnt="3"/>
      <dgm:spPr>
        <a:blipFill>
          <a:blip xmlns:r="http://schemas.openxmlformats.org/officeDocument/2006/relationships" r:embed="rId3"/>
          <a:stretch>
            <a:fillRect/>
          </a:stretch>
        </a:blipFill>
      </dgm:spPr>
    </dgm:pt>
    <dgm:pt modelId="{5D3AA986-71DC-478D-AE5A-AED8D39AF7B8}" type="pres">
      <dgm:prSet presAssocID="{6E759916-2AC4-4B6D-8870-FC00B4A93D1F}" presName="Child" presStyleLbl="revTx" presStyleIdx="2" presStyleCnt="3">
        <dgm:presLayoutVars>
          <dgm:bulletEnabled val="1"/>
        </dgm:presLayoutVars>
      </dgm:prSet>
      <dgm:spPr/>
    </dgm:pt>
    <dgm:pt modelId="{172218BC-30C4-44D0-AC2C-B197B98FFBE9}" type="pres">
      <dgm:prSet presAssocID="{6E759916-2AC4-4B6D-8870-FC00B4A93D1F}" presName="Parent" presStyleLbl="alignNode1" presStyleIdx="2" presStyleCnt="3">
        <dgm:presLayoutVars>
          <dgm:bulletEnabled val="1"/>
        </dgm:presLayoutVars>
      </dgm:prSet>
      <dgm:spPr/>
    </dgm:pt>
  </dgm:ptLst>
  <dgm:cxnLst>
    <dgm:cxn modelId="{9FCE7680-2D9F-4359-869F-1C612F7628F8}" srcId="{17CB0F26-B20C-462A-953E-AADCD98AB9EF}" destId="{BF95A921-6CCF-4463-84E7-554081B28596}" srcOrd="0" destOrd="0" parTransId="{B69B900A-919A-4CAE-916F-62A9D38FF976}" sibTransId="{871616FA-56D5-4743-9793-880032D75FE8}"/>
    <dgm:cxn modelId="{6C21DA00-F990-422C-8893-7639DB365BD2}" srcId="{BF95A921-6CCF-4463-84E7-554081B28596}" destId="{AB410D22-8F82-485D-828A-8690D25C1681}" srcOrd="0" destOrd="0" parTransId="{7288A66D-925C-4967-B4AB-869E143300F2}" sibTransId="{28628CD5-828C-4884-AA9E-36AF1896022B}"/>
    <dgm:cxn modelId="{2CA1DE3A-12BE-4576-9E36-7D7642F85E7D}" srcId="{17CB0F26-B20C-462A-953E-AADCD98AB9EF}" destId="{21949959-7EA9-480B-9D4B-F930105F401D}" srcOrd="1" destOrd="0" parTransId="{519D859A-D16F-4E94-BBC6-F30E9B24184C}" sibTransId="{463C4BAB-8A08-44BA-A502-574368F34E22}"/>
    <dgm:cxn modelId="{7A7908EE-4857-4557-BCF3-5498E6BCBA35}" srcId="{21949959-7EA9-480B-9D4B-F930105F401D}" destId="{93A2989A-5C6A-4233-BEEC-881F85CC4E27}" srcOrd="0" destOrd="1" parTransId="{E980230A-FBB4-4183-8C85-44230899E02F}" sibTransId="{8AAE7478-C79F-4AC1-8E24-7A254E2B92A8}"/>
    <dgm:cxn modelId="{8FDFEC8A-B1C2-40C9-B652-ED60F06CB345}" srcId="{17CB0F26-B20C-462A-953E-AADCD98AB9EF}" destId="{6E759916-2AC4-4B6D-8870-FC00B4A93D1F}" srcOrd="2" destOrd="0" parTransId="{870531CC-B57A-47C7-969B-69312269923E}" sibTransId="{185BD73C-EEE4-4F3B-BDD8-BFE028A15F6D}"/>
    <dgm:cxn modelId="{AD71438E-97B1-438B-A991-B5C74C95CF24}" srcId="{6E759916-2AC4-4B6D-8870-FC00B4A93D1F}" destId="{A707AFB1-E798-408A-844E-C215D8E8B2FC}" srcOrd="0" destOrd="2" parTransId="{5325D897-AC06-4F2B-97AF-7A293BE60ECF}" sibTransId="{0022B6D9-17F6-4972-910A-A8FA98F2844F}"/>
    <dgm:cxn modelId="{18854681-9C8B-4D1D-AD63-3A436E4372D8}" type="presOf" srcId="{17CB0F26-B20C-462A-953E-AADCD98AB9EF}" destId="{0517E805-86C3-4A14-8DED-97C5A8BDF5D7}" srcOrd="0" destOrd="0" presId="urn:microsoft.com/office/officeart/2008/layout/TitlePictureLineup"/>
    <dgm:cxn modelId="{09690A38-1EB0-44E8-BC35-CFF8AF20E97D}" type="presParOf" srcId="{0517E805-86C3-4A14-8DED-97C5A8BDF5D7}" destId="{C62F88ED-1BA6-432A-A66B-28BA8C030EAA}" srcOrd="0" destOrd="0" presId="urn:microsoft.com/office/officeart/2008/layout/TitlePictureLineup"/>
    <dgm:cxn modelId="{D74240C8-F901-4A3C-B3DA-E2D9F5042EBF}" type="presParOf" srcId="{C62F88ED-1BA6-432A-A66B-28BA8C030EAA}" destId="{B456D569-7540-4FBC-B90C-1770E4C61F86}" srcOrd="0" destOrd="0" presId="urn:microsoft.com/office/officeart/2008/layout/TitlePictureLineup"/>
    <dgm:cxn modelId="{D06A6EDB-4E22-4375-96FE-D9A5676747A7}" type="presParOf" srcId="{C62F88ED-1BA6-432A-A66B-28BA8C030EAA}" destId="{C147CC18-9855-4B23-AB85-29005354F6EA}" srcOrd="1" destOrd="0" presId="urn:microsoft.com/office/officeart/2008/layout/TitlePictureLineup"/>
    <dgm:cxn modelId="{6A9FCB03-7DCE-4977-A63D-B51B39463B86}" type="presParOf" srcId="{C62F88ED-1BA6-432A-A66B-28BA8C030EAA}" destId="{DC4B2DEF-74DD-496C-AF32-DA01F181770E}" srcOrd="2" destOrd="0" presId="urn:microsoft.com/office/officeart/2008/layout/TitlePictureLineup"/>
    <dgm:cxn modelId="{24E43427-B1D0-4FC0-8D48-9D78605ABE46}" type="presOf" srcId="{AB410D22-8F82-485D-828A-8690D25C1681}" destId="{DC4B2DEF-74DD-496C-AF32-DA01F181770E}" srcOrd="0" destOrd="0" presId="urn:microsoft.com/office/officeart/2008/layout/TitlePictureLineup"/>
    <dgm:cxn modelId="{82075A4D-588B-4501-A4F4-89E2375FA215}" type="presParOf" srcId="{C62F88ED-1BA6-432A-A66B-28BA8C030EAA}" destId="{2BF1A3BA-F64E-4D02-87D4-0195CE60F7E0}" srcOrd="3" destOrd="0" presId="urn:microsoft.com/office/officeart/2008/layout/TitlePictureLineup"/>
    <dgm:cxn modelId="{CBF60F85-774E-4E00-A3A9-B145E77282B9}" type="presOf" srcId="{BF95A921-6CCF-4463-84E7-554081B28596}" destId="{2BF1A3BA-F64E-4D02-87D4-0195CE60F7E0}" srcOrd="0" destOrd="0" presId="urn:microsoft.com/office/officeart/2008/layout/TitlePictureLineup"/>
    <dgm:cxn modelId="{D3A7A0A1-C6E0-432B-B319-59EE9088CA86}" type="presParOf" srcId="{0517E805-86C3-4A14-8DED-97C5A8BDF5D7}" destId="{06BE873A-DD35-4798-B110-7F4644FB5750}" srcOrd="1" destOrd="0" presId="urn:microsoft.com/office/officeart/2008/layout/TitlePictureLineup"/>
    <dgm:cxn modelId="{31AAC2FC-ECFC-4350-AE88-064DFA25FD0F}" type="presParOf" srcId="{0517E805-86C3-4A14-8DED-97C5A8BDF5D7}" destId="{544D8C92-8EA4-4175-832F-248E42BFC451}" srcOrd="2" destOrd="0" presId="urn:microsoft.com/office/officeart/2008/layout/TitlePictureLineup"/>
    <dgm:cxn modelId="{9B2D3BEE-8AAD-46C1-8859-CA1F12B0B82E}" type="presParOf" srcId="{544D8C92-8EA4-4175-832F-248E42BFC451}" destId="{B4B73ABF-C001-4FED-9860-0325D5EB9315}" srcOrd="0" destOrd="2" presId="urn:microsoft.com/office/officeart/2008/layout/TitlePictureLineup"/>
    <dgm:cxn modelId="{B7C134EE-0810-4381-ACF1-FE66296D9F99}" type="presParOf" srcId="{544D8C92-8EA4-4175-832F-248E42BFC451}" destId="{A7D5A95A-2A5D-4C0C-A49C-E19D86A6C873}" srcOrd="1" destOrd="2" presId="urn:microsoft.com/office/officeart/2008/layout/TitlePictureLineup"/>
    <dgm:cxn modelId="{385BC7C9-C926-4045-ABC1-AF9FC0161819}" type="presParOf" srcId="{544D8C92-8EA4-4175-832F-248E42BFC451}" destId="{40C2921C-94EB-458F-95D9-66B7670CB658}" srcOrd="2" destOrd="2" presId="urn:microsoft.com/office/officeart/2008/layout/TitlePictureLineup"/>
    <dgm:cxn modelId="{2463C683-B348-4656-9E64-67446854506A}" type="presOf" srcId="{93A2989A-5C6A-4233-BEEC-881F85CC4E27}" destId="{40C2921C-94EB-458F-95D9-66B7670CB658}" srcOrd="0" destOrd="0" presId="urn:microsoft.com/office/officeart/2008/layout/TitlePictureLineup"/>
    <dgm:cxn modelId="{448C3C23-BA58-405B-BC6E-2D8E51C3CE47}" type="presParOf" srcId="{544D8C92-8EA4-4175-832F-248E42BFC451}" destId="{DC1EB6D8-D450-41B4-B10F-BCFA41C05E46}" srcOrd="3" destOrd="2" presId="urn:microsoft.com/office/officeart/2008/layout/TitlePictureLineup"/>
    <dgm:cxn modelId="{11F6281D-3E41-401C-9F76-E1DFDE9B42BE}" type="presOf" srcId="{21949959-7EA9-480B-9D4B-F930105F401D}" destId="{DC1EB6D8-D450-41B4-B10F-BCFA41C05E46}" srcOrd="0" destOrd="0" presId="urn:microsoft.com/office/officeart/2008/layout/TitlePictureLineup"/>
    <dgm:cxn modelId="{78BC94A4-80D8-40E3-B1F8-6A5A8903E680}" type="presParOf" srcId="{0517E805-86C3-4A14-8DED-97C5A8BDF5D7}" destId="{57DF1A79-64F2-4AD9-9165-2EF32AA41AED}" srcOrd="3" destOrd="0" presId="urn:microsoft.com/office/officeart/2008/layout/TitlePictureLineup"/>
    <dgm:cxn modelId="{7881247D-2E99-4527-9949-B31D4E05226C}" type="presParOf" srcId="{0517E805-86C3-4A14-8DED-97C5A8BDF5D7}" destId="{24C7FC0A-6C39-4629-934B-2B6E588B2590}" srcOrd="4" destOrd="0" presId="urn:microsoft.com/office/officeart/2008/layout/TitlePictureLineup"/>
    <dgm:cxn modelId="{B67D9050-3E0B-4AE2-81DB-79140686BD88}" type="presParOf" srcId="{24C7FC0A-6C39-4629-934B-2B6E588B2590}" destId="{CDE477EB-424B-401F-AADE-0A7E375B8FDE}" srcOrd="0" destOrd="4" presId="urn:microsoft.com/office/officeart/2008/layout/TitlePictureLineup"/>
    <dgm:cxn modelId="{8330A697-96F0-49A7-9D6B-0415EF60FCB7}" type="presParOf" srcId="{24C7FC0A-6C39-4629-934B-2B6E588B2590}" destId="{EDD9E1E6-7428-4508-9E84-A391C0390323}" srcOrd="1" destOrd="4" presId="urn:microsoft.com/office/officeart/2008/layout/TitlePictureLineup"/>
    <dgm:cxn modelId="{E4AEBD17-3D5F-4143-9EED-7E4C56E113CE}" type="presParOf" srcId="{24C7FC0A-6C39-4629-934B-2B6E588B2590}" destId="{5D3AA986-71DC-478D-AE5A-AED8D39AF7B8}" srcOrd="2" destOrd="4" presId="urn:microsoft.com/office/officeart/2008/layout/TitlePictureLineup"/>
    <dgm:cxn modelId="{1A194AF5-EB39-460D-B6C6-557807BA4A04}" type="presOf" srcId="{A707AFB1-E798-408A-844E-C215D8E8B2FC}" destId="{5D3AA986-71DC-478D-AE5A-AED8D39AF7B8}" srcOrd="0" destOrd="0" presId="urn:microsoft.com/office/officeart/2008/layout/TitlePictureLineup"/>
    <dgm:cxn modelId="{08F013A9-C16E-42D3-8E79-1522481689FF}" type="presParOf" srcId="{24C7FC0A-6C39-4629-934B-2B6E588B2590}" destId="{172218BC-30C4-44D0-AC2C-B197B98FFBE9}" srcOrd="3" destOrd="4" presId="urn:microsoft.com/office/officeart/2008/layout/TitlePictureLineup"/>
    <dgm:cxn modelId="{66FB5FFC-309F-4371-B564-AF6EB4E02120}" type="presOf" srcId="{6E759916-2AC4-4B6D-8870-FC00B4A93D1F}" destId="{172218BC-30C4-44D0-AC2C-B197B98FFBE9}" srcOrd="0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695690" cy="4869180"/>
        <a:chOff x="0" y="0"/>
        <a:chExt cx="8695690" cy="4869180"/>
      </a:xfrm>
    </dsp:grpSpPr>
    <dsp:sp modelId="{B456D569-7540-4FBC-B90C-1770E4C61F86}">
      <dsp:nvSpPr>
        <dsp:cNvPr id="3" name="直接连接符 2"/>
        <dsp:cNvSpPr/>
      </dsp:nvSpPr>
      <dsp:spPr bwMode="white">
        <a:xfrm>
          <a:off x="261175" y="486918"/>
          <a:ext cx="0" cy="4382262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261175" y="486918"/>
        <a:ext cx="0" cy="4382262"/>
      </dsp:txXfrm>
    </dsp:sp>
    <dsp:sp modelId="{C147CC18-9855-4B23-AB85-29005354F6EA}">
      <dsp:nvSpPr>
        <dsp:cNvPr id="4" name="矩形 3"/>
        <dsp:cNvSpPr/>
      </dsp:nvSpPr>
      <dsp:spPr bwMode="white">
        <a:xfrm>
          <a:off x="382905" y="632993"/>
          <a:ext cx="2304826" cy="1972018"/>
        </a:xfrm>
        <a:prstGeom prst="rect">
          <a:avLst/>
        </a:prstGeom>
        <a:blipFill>
          <a:blip r:embed="rId1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82905" y="632993"/>
        <a:ext cx="2304826" cy="1972018"/>
      </dsp:txXfrm>
    </dsp:sp>
    <dsp:sp modelId="{DC4B2DEF-74DD-496C-AF32-DA01F181770E}">
      <dsp:nvSpPr>
        <dsp:cNvPr id="5" name="矩形 4"/>
        <dsp:cNvSpPr/>
      </dsp:nvSpPr>
      <dsp:spPr bwMode="white">
        <a:xfrm>
          <a:off x="382905" y="2605011"/>
          <a:ext cx="2304826" cy="2264169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交换机</a:t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高性能千兆</a:t>
          </a:r>
          <a:r>
            <a: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/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万兆端口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支持</a:t>
          </a:r>
          <a:r>
            <a: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VLAN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流量控制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构建高效稳定局域网络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。</a:t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sp:txBody>
      <dsp:txXfrm>
        <a:off x="382905" y="2605011"/>
        <a:ext cx="2304826" cy="2264169"/>
      </dsp:txXfrm>
    </dsp:sp>
    <dsp:sp modelId="{2BF1A3BA-F64E-4D02-87D4-0195CE60F7E0}">
      <dsp:nvSpPr>
        <dsp:cNvPr id="6" name="矩形 5"/>
        <dsp:cNvSpPr/>
      </dsp:nvSpPr>
      <dsp:spPr bwMode="white">
        <a:xfrm>
          <a:off x="261175" y="0"/>
          <a:ext cx="2434590" cy="486918"/>
        </a:xfrm>
        <a:prstGeom prst="rect">
          <a:avLst/>
        </a:prstGeom>
        <a:solidFill>
          <a:srgbClr val="D60000"/>
        </a:solidFill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一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61175" y="0"/>
        <a:ext cx="2434590" cy="486918"/>
      </dsp:txXfrm>
    </dsp:sp>
    <dsp:sp modelId="{B4B73ABF-C001-4FED-9860-0325D5EB9315}">
      <dsp:nvSpPr>
        <dsp:cNvPr id="7" name="直接连接符 6"/>
        <dsp:cNvSpPr/>
      </dsp:nvSpPr>
      <dsp:spPr bwMode="white">
        <a:xfrm>
          <a:off x="3130550" y="486918"/>
          <a:ext cx="0" cy="4382262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3130550" y="486918"/>
        <a:ext cx="0" cy="4382262"/>
      </dsp:txXfrm>
    </dsp:sp>
    <dsp:sp modelId="{A7D5A95A-2A5D-4C0C-A49C-E19D86A6C873}">
      <dsp:nvSpPr>
        <dsp:cNvPr id="8" name="矩形 7"/>
        <dsp:cNvSpPr/>
      </dsp:nvSpPr>
      <dsp:spPr bwMode="white">
        <a:xfrm>
          <a:off x="3252279" y="632993"/>
          <a:ext cx="2304826" cy="1972018"/>
        </a:xfrm>
        <a:prstGeom prst="rect">
          <a:avLst/>
        </a:prstGeom>
        <a:blipFill>
          <a:blip r:embed="rId2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252279" y="632993"/>
        <a:ext cx="2304826" cy="1972018"/>
      </dsp:txXfrm>
    </dsp:sp>
    <dsp:sp modelId="{40C2921C-94EB-458F-95D9-66B7670CB658}">
      <dsp:nvSpPr>
        <dsp:cNvPr id="9" name="矩形 8"/>
        <dsp:cNvSpPr/>
      </dsp:nvSpPr>
      <dsp:spPr bwMode="white">
        <a:xfrm>
          <a:off x="3252279" y="2605011"/>
          <a:ext cx="2304826" cy="2264169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路由器</a:t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高速转发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丰富接口协议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提供访问控制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防火墙功能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实现网络互联与安全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52279" y="2605011"/>
        <a:ext cx="2304826" cy="2264169"/>
      </dsp:txXfrm>
    </dsp:sp>
    <dsp:sp modelId="{DC1EB6D8-D450-41B4-B10F-BCFA41C05E46}">
      <dsp:nvSpPr>
        <dsp:cNvPr id="10" name="矩形 9"/>
        <dsp:cNvSpPr/>
      </dsp:nvSpPr>
      <dsp:spPr bwMode="white">
        <a:xfrm>
          <a:off x="3130550" y="0"/>
          <a:ext cx="2434590" cy="486918"/>
        </a:xfrm>
        <a:prstGeom prst="rect">
          <a:avLst/>
        </a:prstGeom>
        <a:solidFill>
          <a:srgbClr val="D60000"/>
        </a:solidFill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1800">
              <a:latin typeface="微软雅黑" panose="020B0503020204020204" pitchFamily="34" charset="-122"/>
              <a:ea typeface="微软雅黑" panose="020B0503020204020204" pitchFamily="34" charset="-122"/>
            </a:rPr>
            <a:t>二</a:t>
          </a:r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30550" y="0"/>
        <a:ext cx="2434590" cy="486918"/>
      </dsp:txXfrm>
    </dsp:sp>
    <dsp:sp modelId="{CDE477EB-424B-401F-AADE-0A7E375B8FDE}">
      <dsp:nvSpPr>
        <dsp:cNvPr id="11" name="直接连接符 10"/>
        <dsp:cNvSpPr/>
      </dsp:nvSpPr>
      <dsp:spPr bwMode="white">
        <a:xfrm>
          <a:off x="5999925" y="486918"/>
          <a:ext cx="0" cy="4382262"/>
        </a:xfrm>
        <a:prstGeom prst="line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Xfrm>
        <a:off x="5999925" y="486918"/>
        <a:ext cx="0" cy="4382262"/>
      </dsp:txXfrm>
    </dsp:sp>
    <dsp:sp modelId="{EDD9E1E6-7428-4508-9E84-A391C0390323}">
      <dsp:nvSpPr>
        <dsp:cNvPr id="12" name="矩形 11"/>
        <dsp:cNvSpPr/>
      </dsp:nvSpPr>
      <dsp:spPr bwMode="white">
        <a:xfrm>
          <a:off x="6121654" y="632993"/>
          <a:ext cx="2304826" cy="1972018"/>
        </a:xfrm>
        <a:prstGeom prst="rect">
          <a:avLst/>
        </a:prstGeom>
        <a:blipFill>
          <a:blip r:embed="rId3"/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121654" y="632993"/>
        <a:ext cx="2304826" cy="1972018"/>
      </dsp:txXfrm>
    </dsp:sp>
    <dsp:sp modelId="{5D3AA986-71DC-478D-AE5A-AED8D39AF7B8}">
      <dsp:nvSpPr>
        <dsp:cNvPr id="13" name="矩形 12"/>
        <dsp:cNvSpPr/>
      </dsp:nvSpPr>
      <dsp:spPr bwMode="white">
        <a:xfrm>
          <a:off x="6121654" y="2605011"/>
          <a:ext cx="2304826" cy="2264169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55880" tIns="55880" rIns="55880" bIns="55880" anchor="t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防火墙</a:t>
          </a:r>
          <a:endParaRPr lang="zh-CN" altLang="en-US" sz="220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0" algn="just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隔离内外网络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精准访问控制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检测防御安全威胁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保障企业数据安全</a:t>
          </a:r>
          <a:r>
            <a:rPr lang="zh-CN" altLang="en-US" sz="1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。</a:t>
          </a:r>
          <a:endParaRPr lang="zh-CN" altLang="en-US" sz="140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21654" y="2605011"/>
        <a:ext cx="2304826" cy="2264169"/>
      </dsp:txXfrm>
    </dsp:sp>
    <dsp:sp modelId="{172218BC-30C4-44D0-AC2C-B197B98FFBE9}">
      <dsp:nvSpPr>
        <dsp:cNvPr id="14" name="矩形 13"/>
        <dsp:cNvSpPr/>
      </dsp:nvSpPr>
      <dsp:spPr bwMode="white">
        <a:xfrm>
          <a:off x="5999925" y="0"/>
          <a:ext cx="2434590" cy="486918"/>
        </a:xfrm>
        <a:prstGeom prst="rect">
          <a:avLst/>
        </a:prstGeom>
        <a:solidFill>
          <a:srgbClr val="D60000"/>
        </a:solidFill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50800" tIns="50800" rIns="50800" bIns="50800" anchor="ctr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pitchFamily="34" charset="-122"/>
              <a:ea typeface="微软雅黑" panose="020B0503020204020204" pitchFamily="34" charset="-122"/>
            </a:rPr>
            <a:t>系列</a:t>
          </a:r>
          <a:r>
            <a:rPr lang="zh-CN" altLang="en-US" sz="2000">
              <a:latin typeface="微软雅黑" panose="020B0503020204020204" pitchFamily="34" charset="-122"/>
              <a:ea typeface="微软雅黑" panose="020B0503020204020204" pitchFamily="34" charset="-122"/>
            </a:rPr>
            <a:t>三</a:t>
          </a:r>
          <a:endParaRPr lang="zh-CN" altLang="en-US" sz="20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999925" y="0"/>
        <a:ext cx="2434590" cy="4869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nodeVertAlign" val="t"/>
          <dgm:param type="vertAlign" val="mid"/>
          <dgm:param type="horzAlign" val="ctr"/>
          <dgm:param type="fallback" val="1D"/>
        </dgm:alg>
      </dgm:if>
      <dgm:else name="Name3">
        <dgm:alg type="lin">
          <dgm:param type="linDir" val="fromR"/>
          <dgm:param type="nodeVertAlign" val="t"/>
          <dgm:param type="vertAlign" val="mid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stBulletLvl" val="1"/>
                      <dgm:param type="txAnchorVert" val="t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stBulletLvl" val="1"/>
                      <dgm:param type="txAnchorVert" val="t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stBulletLvl" val="2"/>
                      <dgm:param type="txAnchorVert" val="t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stBulletLvl" val="2"/>
                      <dgm:param type="txAnchorVert" val="t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image" Target="../media/image10.jpeg"/><Relationship Id="rId7" Type="http://schemas.openxmlformats.org/officeDocument/2006/relationships/tags" Target="../tags/tag137.xml"/><Relationship Id="rId6" Type="http://schemas.openxmlformats.org/officeDocument/2006/relationships/image" Target="../media/image9.jpeg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148.xml"/><Relationship Id="rId20" Type="http://schemas.openxmlformats.org/officeDocument/2006/relationships/image" Target="../media/image12.jpeg"/><Relationship Id="rId2" Type="http://schemas.openxmlformats.org/officeDocument/2006/relationships/tags" Target="../tags/tag133.xml"/><Relationship Id="rId19" Type="http://schemas.openxmlformats.org/officeDocument/2006/relationships/tags" Target="../tags/tag147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image" Target="../media/image11.jpeg"/><Relationship Id="rId1" Type="http://schemas.openxmlformats.org/officeDocument/2006/relationships/tags" Target="../tags/tag1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image" Target="../media/image14.jpeg"/><Relationship Id="rId3" Type="http://schemas.openxmlformats.org/officeDocument/2006/relationships/tags" Target="../tags/tag151.xml"/><Relationship Id="rId2" Type="http://schemas.openxmlformats.org/officeDocument/2006/relationships/image" Target="../media/image13.jpeg"/><Relationship Id="rId1" Type="http://schemas.openxmlformats.org/officeDocument/2006/relationships/tags" Target="../tags/tag1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5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openxmlformats.org/officeDocument/2006/relationships/tags" Target="../tags/tag87.xml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spc="1000" dirty="0">
                <a:latin typeface="微软雅黑" panose="020B0503020204020204" pitchFamily="34" charset="-122"/>
                <a:sym typeface="方正兰亭黑_GBK" pitchFamily="2" charset="-122"/>
              </a:rPr>
              <a:t>新员工</a:t>
            </a:r>
            <a:r>
              <a:rPr lang="zh-CN" altLang="en-US" spc="1000" dirty="0">
                <a:solidFill>
                  <a:srgbClr val="C00000"/>
                </a:solidFill>
                <a:latin typeface="微软雅黑" panose="020B0503020204020204" pitchFamily="34" charset="-122"/>
                <a:sym typeface="方正兰亭黑_GBK" pitchFamily="2" charset="-122"/>
              </a:rPr>
              <a:t>入职培训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汇报人：</a:t>
            </a:r>
            <a:r>
              <a:rPr lang="en-US" altLang="zh-CN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TextBox 28"/>
          <p:cNvSpPr txBox="1"/>
          <p:nvPr/>
        </p:nvSpPr>
        <p:spPr>
          <a:xfrm>
            <a:off x="3935325" y="3069029"/>
            <a:ext cx="47334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6600" b="1" spc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en-US" sz="6600" b="1" spc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4871070" y="0"/>
            <a:ext cx="2484278" cy="26550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12" h="4181">
                <a:moveTo>
                  <a:pt x="0" y="0"/>
                </a:moveTo>
                <a:lnTo>
                  <a:pt x="3912" y="0"/>
                </a:lnTo>
                <a:lnTo>
                  <a:pt x="3912" y="2225"/>
                </a:lnTo>
                <a:cubicBezTo>
                  <a:pt x="3912" y="3305"/>
                  <a:pt x="3036" y="4181"/>
                  <a:pt x="1956" y="4181"/>
                </a:cubicBezTo>
                <a:cubicBezTo>
                  <a:pt x="876" y="4181"/>
                  <a:pt x="0" y="3305"/>
                  <a:pt x="0" y="22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6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4943300" y="1413036"/>
            <a:ext cx="2340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第</a:t>
            </a:r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三章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方正兰亭黑_GBK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8" name="图示 87"/>
          <p:cNvGraphicFramePr/>
          <p:nvPr/>
        </p:nvGraphicFramePr>
        <p:xfrm>
          <a:off x="1918335" y="1484630"/>
          <a:ext cx="8695690" cy="4869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服务介绍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1096094" y="2132932"/>
            <a:ext cx="2041742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3955716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6815121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9783746" y="2132932"/>
            <a:ext cx="2041525" cy="3551722"/>
          </a:xfrm>
          <a:prstGeom prst="roundRect">
            <a:avLst>
              <a:gd name="adj" fmla="val 68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743075" y="2677160"/>
            <a:ext cx="720000" cy="72000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7"/>
            </p:custDataLst>
          </p:nvPr>
        </p:nvSpPr>
        <p:spPr>
          <a:xfrm>
            <a:off x="7565390" y="2677160"/>
            <a:ext cx="720000" cy="720000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10514965" y="2677160"/>
            <a:ext cx="720000" cy="720000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6" name="文本框 35"/>
          <p:cNvSpPr txBox="1"/>
          <p:nvPr>
            <p:custDataLst>
              <p:tags r:id="rId11"/>
            </p:custDataLst>
          </p:nvPr>
        </p:nvSpPr>
        <p:spPr>
          <a:xfrm>
            <a:off x="1444032" y="3428780"/>
            <a:ext cx="15837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24</a:t>
            </a:r>
            <a:r>
              <a:rPr lang="zh-CN" altLang="en-US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小时客服</a:t>
            </a:r>
            <a:endParaRPr lang="zh-CN" altLang="en-US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37" name="文本框 36"/>
          <p:cNvSpPr txBox="1"/>
          <p:nvPr>
            <p:custDataLst>
              <p:tags r:id="rId12"/>
            </p:custDataLst>
          </p:nvPr>
        </p:nvSpPr>
        <p:spPr>
          <a:xfrm>
            <a:off x="4260257" y="3428780"/>
            <a:ext cx="15837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Bold" panose="020B0800000000000000" charset="-122"/>
                <a:sym typeface="+mn-lt"/>
              </a:rPr>
              <a:t>技术服务支持</a:t>
            </a:r>
            <a:endParaRPr lang="zh-CN" altLang="en-US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38" name="文本框 37"/>
          <p:cNvSpPr txBox="1"/>
          <p:nvPr>
            <p:custDataLst>
              <p:tags r:id="rId13"/>
            </p:custDataLst>
          </p:nvPr>
        </p:nvSpPr>
        <p:spPr>
          <a:xfrm>
            <a:off x="7223760" y="3429000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Bold" panose="020B0800000000000000" charset="-122"/>
                <a:sym typeface="+mn-lt"/>
              </a:rPr>
              <a:t>定期培训</a:t>
            </a:r>
            <a:endParaRPr lang="zh-CN" altLang="en-US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45" name="文本框 44"/>
          <p:cNvSpPr txBox="1"/>
          <p:nvPr>
            <p:custDataLst>
              <p:tags r:id="rId14"/>
            </p:custDataLst>
          </p:nvPr>
        </p:nvSpPr>
        <p:spPr>
          <a:xfrm>
            <a:off x="9893300" y="3429000"/>
            <a:ext cx="182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Bold" panose="020B0800000000000000" charset="-122"/>
                <a:sym typeface="+mn-lt"/>
              </a:rPr>
              <a:t>定期维护与升级</a:t>
            </a:r>
            <a:endParaRPr lang="zh-CN" altLang="en-US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Bold" panose="020B0800000000000000" charset="-122"/>
              <a:sym typeface="+mn-lt"/>
            </a:endParaRPr>
          </a:p>
        </p:txBody>
      </p:sp>
      <p:sp>
        <p:nvSpPr>
          <p:cNvPr id="46" name="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7895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cs typeface="思源黑体 Light" panose="020B0300000000000000" charset="-122"/>
                <a:sym typeface="+mn-lt"/>
              </a:rPr>
              <a:t>设立电话、在线聊天、邮件等多种客服渠道，确保用户可以随时随地联系到客服人员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Light" panose="020B0300000000000000" charset="-122"/>
                <a:ea typeface="思源黑体 Light" panose="020B0300000000000000" charset="-122"/>
                <a:cs typeface="思源黑体 Light" panose="020B0300000000000000" charset="-122"/>
                <a:sym typeface="+mn-lt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思源黑体 Light" panose="020B0300000000000000" charset="-122"/>
              <a:ea typeface="思源黑体 Light" panose="020B0300000000000000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47" name="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26461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cs typeface="思源黑体 Light" panose="020B0300000000000000" charset="-122"/>
                <a:sym typeface="+mn-lt"/>
              </a:rPr>
              <a:t>组建由资深工程师和技术专家组成的专业团队，提供全天候的技术支持服务。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48" name="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14497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cs typeface="思源黑体 Light" panose="020B0300000000000000" charset="-122"/>
                <a:sym typeface="+mn-lt"/>
              </a:rPr>
              <a:t>邀请经验丰富的讲师或技术人员进行上门培训，确保培训内容的专业性和实用性。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49" name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893250" y="3937462"/>
            <a:ext cx="1558138" cy="161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cs typeface="思源黑体 Light" panose="020B0300000000000000" charset="-122"/>
                <a:sym typeface="+mn-lt"/>
              </a:rPr>
              <a:t>为用户提供定期的设备维护和软件升级服务，确保设备始终处于最佳运行状态。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cs typeface="思源黑体 Light" panose="020B0300000000000000" charset="-122"/>
              <a:sym typeface="+mn-lt"/>
            </a:endParaRPr>
          </a:p>
        </p:txBody>
      </p:sp>
      <p:sp>
        <p:nvSpPr>
          <p:cNvPr id="54" name="矩形 53"/>
          <p:cNvSpPr/>
          <p:nvPr>
            <p:custDataLst>
              <p:tags r:id="rId19"/>
            </p:custDataLst>
          </p:nvPr>
        </p:nvSpPr>
        <p:spPr>
          <a:xfrm>
            <a:off x="4690110" y="2712720"/>
            <a:ext cx="720000" cy="720000"/>
          </a:xfrm>
          <a:prstGeom prst="rect">
            <a:avLst/>
          </a:prstGeom>
          <a:blipFill rotWithShape="1">
            <a:blip r:embed="rId2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TextBox 28"/>
          <p:cNvSpPr txBox="1"/>
          <p:nvPr/>
        </p:nvSpPr>
        <p:spPr>
          <a:xfrm>
            <a:off x="3711805" y="3140784"/>
            <a:ext cx="473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6600" b="1" spc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en-US" sz="6600" b="1" spc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4871070" y="0"/>
            <a:ext cx="2484278" cy="26550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12" h="4181">
                <a:moveTo>
                  <a:pt x="0" y="0"/>
                </a:moveTo>
                <a:lnTo>
                  <a:pt x="3912" y="0"/>
                </a:lnTo>
                <a:lnTo>
                  <a:pt x="3912" y="2225"/>
                </a:lnTo>
                <a:cubicBezTo>
                  <a:pt x="3912" y="3305"/>
                  <a:pt x="3036" y="4181"/>
                  <a:pt x="1956" y="4181"/>
                </a:cubicBezTo>
                <a:cubicBezTo>
                  <a:pt x="876" y="4181"/>
                  <a:pt x="0" y="3305"/>
                  <a:pt x="0" y="22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6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TextBox 59"/>
          <p:cNvSpPr>
            <a:spLocks noChangeArrowheads="1"/>
          </p:cNvSpPr>
          <p:nvPr/>
        </p:nvSpPr>
        <p:spPr bwMode="auto">
          <a:xfrm flipH="1">
            <a:off x="4943300" y="1413036"/>
            <a:ext cx="2340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第</a:t>
            </a:r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四章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方正兰亭黑_GBK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培训制度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874329" y="1795651"/>
            <a:ext cx="3147308" cy="20929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7208329" y="1795651"/>
            <a:ext cx="3159951" cy="2084554"/>
          </a:xfrm>
          <a:prstGeom prst="rect">
            <a:avLst/>
          </a:prstGeom>
        </p:spPr>
      </p:pic>
      <p:sp>
        <p:nvSpPr>
          <p:cNvPr id="50" name="矩形 49"/>
          <p:cNvSpPr/>
          <p:nvPr>
            <p:custDataLst>
              <p:tags r:id="rId5"/>
            </p:custDataLst>
          </p:nvPr>
        </p:nvSpPr>
        <p:spPr>
          <a:xfrm>
            <a:off x="8000312" y="3945607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沟通技巧培训</a:t>
            </a:r>
            <a:endParaRPr lang="en-US" altLang="zh-CN" b="1" i="0" dirty="0">
              <a:solidFill>
                <a:srgbClr val="D6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>
            <p:custDataLst>
              <p:tags r:id="rId6"/>
            </p:custDataLst>
          </p:nvPr>
        </p:nvSpPr>
        <p:spPr>
          <a:xfrm>
            <a:off x="2438983" y="3945607"/>
            <a:ext cx="2011680" cy="36830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职业发展</a:t>
            </a:r>
            <a:r>
              <a:rPr lang="zh-CN" altLang="en-US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规划培训</a:t>
            </a:r>
            <a:endParaRPr lang="en-US" altLang="zh-CN" b="1" i="0" dirty="0">
              <a:solidFill>
                <a:srgbClr val="D6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39445" y="4602971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员工培训情况</a:t>
            </a:r>
            <a:endParaRPr lang="en-US" altLang="zh-CN" sz="2000" b="1" i="0" dirty="0">
              <a:solidFill>
                <a:srgbClr val="D6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08257" y="4942909"/>
            <a:ext cx="10826114" cy="737235"/>
          </a:xfrm>
          <a:prstGeom prst="rect">
            <a:avLst/>
          </a:prstGeom>
        </p:spPr>
        <p:txBody>
          <a:bodyPr wrap="square">
            <a:spAutoFit/>
          </a:bodyPr>
          <a:p>
            <a:pPr indent="355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潍扬科技在新员工培训中注重全面性和实用性，通过多元化的培训内容帮助新员工快速融入公司文化、掌握岗位技能、提升团队协作能力和自我管理能力，为公司的长期发展奠定坚实的人才基础。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1937870" y="724634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645" y="2061210"/>
            <a:ext cx="4386580" cy="324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8"/>
          <p:cNvSpPr>
            <a:spLocks noChangeArrowheads="1"/>
          </p:cNvSpPr>
          <p:nvPr/>
        </p:nvSpPr>
        <p:spPr bwMode="auto">
          <a:xfrm>
            <a:off x="5175885" y="2418080"/>
            <a:ext cx="6355080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实行严格的考勤制度，员工需准时上下班，不得迟到、早退或旷工，以确保工作时间的充分利用和团队协作的效率。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247640" y="1913890"/>
            <a:ext cx="158496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rgbClr val="D6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员工管理</a:t>
            </a:r>
            <a:endParaRPr lang="zh-CN" altLang="en-US" sz="2000" b="1" dirty="0">
              <a:solidFill>
                <a:srgbClr val="D6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5231130" y="3508375"/>
            <a:ext cx="6355080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公司采用规范化的项目管理流程，明确项目申报、评审、立项、执行、验收等各个环节的责任人和时间节点，确保项目按时、按质、按量完成。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5247640" y="3083560"/>
            <a:ext cx="158496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rgbClr val="D6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项目管理</a:t>
            </a:r>
            <a:endParaRPr lang="zh-CN" altLang="en-US" sz="2000" b="1" dirty="0">
              <a:solidFill>
                <a:srgbClr val="D6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5192395" y="4648835"/>
            <a:ext cx="6355080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设立财务管理部门，负责企业财务管理工作，包括资金收支管理、银行账户管理、资金预算管理等，以确保公司资金的安全和高效利用。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5247640" y="4234815"/>
            <a:ext cx="1584960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rgbClr val="D6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财务管理</a:t>
            </a:r>
            <a:endParaRPr lang="zh-CN" altLang="en-US" sz="2000" b="1" dirty="0">
              <a:solidFill>
                <a:srgbClr val="D6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Box 15"/>
          <p:cNvSpPr txBox="1"/>
          <p:nvPr/>
        </p:nvSpPr>
        <p:spPr>
          <a:xfrm>
            <a:off x="1990725" y="2204720"/>
            <a:ext cx="8896985" cy="236093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ctr"/>
            <a:r>
              <a:rPr lang="zh-CN" altLang="en-US" sz="7200" b="1" spc="3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vantGarde Md BT" pitchFamily="34" charset="0"/>
                <a:ea typeface="微软雅黑" panose="020B0503020204020204" pitchFamily="34" charset="-122"/>
              </a:rPr>
              <a:t>谢谢观看</a:t>
            </a:r>
            <a:endParaRPr lang="zh-CN" altLang="en-US" sz="7200" b="1" spc="3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vantGarde Md BT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" name="TextBox 91"/>
          <p:cNvSpPr txBox="1"/>
          <p:nvPr/>
        </p:nvSpPr>
        <p:spPr>
          <a:xfrm>
            <a:off x="983258" y="3059127"/>
            <a:ext cx="27171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8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800" b="1" spc="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143152" y="4762062"/>
            <a:ext cx="27171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endParaRPr lang="en-US" sz="28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860625" y="3068652"/>
            <a:ext cx="27171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en-US" sz="28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039505" y="4581087"/>
            <a:ext cx="27171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en-US" sz="2800" b="1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871070" y="0"/>
            <a:ext cx="2484278" cy="26550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12" h="4181">
                <a:moveTo>
                  <a:pt x="0" y="0"/>
                </a:moveTo>
                <a:lnTo>
                  <a:pt x="3912" y="0"/>
                </a:lnTo>
                <a:lnTo>
                  <a:pt x="3912" y="2225"/>
                </a:lnTo>
                <a:cubicBezTo>
                  <a:pt x="3912" y="3305"/>
                  <a:pt x="3036" y="4181"/>
                  <a:pt x="1956" y="4181"/>
                </a:cubicBezTo>
                <a:cubicBezTo>
                  <a:pt x="876" y="4181"/>
                  <a:pt x="0" y="3305"/>
                  <a:pt x="0" y="22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6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 flipH="1">
            <a:off x="4943300" y="764701"/>
            <a:ext cx="2340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目录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方正兰亭黑_GBK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 8"/>
          <p:cNvSpPr/>
          <p:nvPr/>
        </p:nvSpPr>
        <p:spPr>
          <a:xfrm>
            <a:off x="4871070" y="0"/>
            <a:ext cx="2484278" cy="26550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12" h="4181">
                <a:moveTo>
                  <a:pt x="0" y="0"/>
                </a:moveTo>
                <a:lnTo>
                  <a:pt x="3912" y="0"/>
                </a:lnTo>
                <a:lnTo>
                  <a:pt x="3912" y="2225"/>
                </a:lnTo>
                <a:cubicBezTo>
                  <a:pt x="3912" y="3305"/>
                  <a:pt x="3036" y="4181"/>
                  <a:pt x="1956" y="4181"/>
                </a:cubicBezTo>
                <a:cubicBezTo>
                  <a:pt x="876" y="4181"/>
                  <a:pt x="0" y="3305"/>
                  <a:pt x="0" y="22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6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TextBox 59"/>
          <p:cNvSpPr>
            <a:spLocks noChangeArrowheads="1"/>
          </p:cNvSpPr>
          <p:nvPr/>
        </p:nvSpPr>
        <p:spPr bwMode="auto">
          <a:xfrm flipH="1">
            <a:off x="4943300" y="1413036"/>
            <a:ext cx="2340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第一章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方正兰亭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31795" y="3137609"/>
            <a:ext cx="473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 spc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6600" b="1" spc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6600" b="1" spc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摄图网-办公大楼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2676" y="1253647"/>
            <a:ext cx="4351659" cy="394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 Box 7"/>
          <p:cNvSpPr txBox="1">
            <a:spLocks noChangeArrowheads="1"/>
          </p:cNvSpPr>
          <p:nvPr/>
        </p:nvSpPr>
        <p:spPr bwMode="gray">
          <a:xfrm>
            <a:off x="5740399" y="1844904"/>
            <a:ext cx="2160240" cy="398780"/>
          </a:xfrm>
          <a:prstGeom prst="rect">
            <a:avLst/>
          </a:prstGeom>
          <a:noFill/>
          <a:ln w="9525" algn="ctr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公司基本信息</a:t>
            </a:r>
            <a:endParaRPr lang="en-US" altLang="zh-CN" sz="14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8" name="Rectangle 5"/>
          <p:cNvSpPr/>
          <p:nvPr/>
        </p:nvSpPr>
        <p:spPr bwMode="auto">
          <a:xfrm>
            <a:off x="5763512" y="2780632"/>
            <a:ext cx="5395367" cy="249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潍扬科技公司成立于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2010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年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6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月，位于山东省潍坊市经济技术开发区，是一家专注于智能设备、计算机系统、物流系统、人工智能等领域的技术开发与服务的高新技术企业。公司注册资本达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1000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万元。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潍扬科技致力于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致力于为客户提供包括路由器、交换机、防火墙等在内的全面网络解决方案。经过多年的稳健发展，已成为业界领先的网络设备供应商，以专业的技术和优质的服务赢得了广大客户的信赖与支持。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2103538627"/>
                </a:ext>
              </a:extLst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2103538627"/>
                </a:ext>
              </a:extLst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1275903" y="5412790"/>
            <a:ext cx="3960440" cy="751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联系地址：潍坊市经济开发区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公司邮箱：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1XXXXXXX@163.com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联系电话：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100-XXX-XXXX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127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331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0372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6556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8308" y="116632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62792" y="2295874"/>
            <a:ext cx="2088998" cy="2727303"/>
            <a:chOff x="4798269" y="1772816"/>
            <a:chExt cx="2592288" cy="3384376"/>
          </a:xfrm>
        </p:grpSpPr>
        <p:sp>
          <p:nvSpPr>
            <p:cNvPr id="3" name="矩形 2"/>
            <p:cNvSpPr/>
            <p:nvPr/>
          </p:nvSpPr>
          <p:spPr>
            <a:xfrm>
              <a:off x="4798269" y="1772816"/>
              <a:ext cx="2592288" cy="338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943078" y="1916832"/>
              <a:ext cx="2304256" cy="3096344"/>
            </a:xfrm>
            <a:prstGeom prst="rect">
              <a:avLst/>
            </a:prstGeom>
            <a:blipFill>
              <a:blip r:embed="rId1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6614" y="2295874"/>
            <a:ext cx="2088998" cy="2727303"/>
            <a:chOff x="4798269" y="1772816"/>
            <a:chExt cx="2592288" cy="3384376"/>
          </a:xfrm>
        </p:grpSpPr>
        <p:sp>
          <p:nvSpPr>
            <p:cNvPr id="22" name="矩形 21"/>
            <p:cNvSpPr/>
            <p:nvPr/>
          </p:nvSpPr>
          <p:spPr>
            <a:xfrm>
              <a:off x="4798269" y="1772816"/>
              <a:ext cx="2592288" cy="338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943078" y="1916832"/>
              <a:ext cx="2304256" cy="3096344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02551" y="2081315"/>
            <a:ext cx="2396591" cy="3128883"/>
            <a:chOff x="4798269" y="1772816"/>
            <a:chExt cx="2592288" cy="3384376"/>
          </a:xfrm>
        </p:grpSpPr>
        <p:sp>
          <p:nvSpPr>
            <p:cNvPr id="6" name="矩形 5"/>
            <p:cNvSpPr/>
            <p:nvPr/>
          </p:nvSpPr>
          <p:spPr>
            <a:xfrm>
              <a:off x="4798269" y="1772816"/>
              <a:ext cx="2592288" cy="338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943078" y="1916832"/>
              <a:ext cx="2304256" cy="3096344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68345" y="2081315"/>
            <a:ext cx="2396591" cy="3128883"/>
            <a:chOff x="4798269" y="1772816"/>
            <a:chExt cx="2592288" cy="3384376"/>
          </a:xfrm>
        </p:grpSpPr>
        <p:sp>
          <p:nvSpPr>
            <p:cNvPr id="28" name="矩形 27"/>
            <p:cNvSpPr/>
            <p:nvPr/>
          </p:nvSpPr>
          <p:spPr>
            <a:xfrm>
              <a:off x="4798269" y="1772816"/>
              <a:ext cx="2592288" cy="338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943078" y="1916832"/>
              <a:ext cx="2304256" cy="3096344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55785" y="1811683"/>
            <a:ext cx="2783138" cy="3633541"/>
            <a:chOff x="4798269" y="1772816"/>
            <a:chExt cx="2592288" cy="3384376"/>
          </a:xfrm>
        </p:grpSpPr>
        <p:sp>
          <p:nvSpPr>
            <p:cNvPr id="31" name="矩形 30"/>
            <p:cNvSpPr/>
            <p:nvPr/>
          </p:nvSpPr>
          <p:spPr>
            <a:xfrm>
              <a:off x="4798269" y="1772816"/>
              <a:ext cx="2592288" cy="3384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42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43078" y="1916832"/>
              <a:ext cx="2304256" cy="3096344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579201" y="2675005"/>
            <a:ext cx="11022168" cy="1904786"/>
          </a:xfrm>
          <a:custGeom>
            <a:avLst/>
            <a:gdLst>
              <a:gd name="connsiteX0" fmla="*/ 16538 w 16538"/>
              <a:gd name="connsiteY0" fmla="*/ 0 h 2858"/>
              <a:gd name="connsiteX1" fmla="*/ 16500 w 16538"/>
              <a:gd name="connsiteY1" fmla="*/ 33 h 2858"/>
              <a:gd name="connsiteX2" fmla="*/ 8269 w 16538"/>
              <a:gd name="connsiteY2" fmla="*/ 2858 h 2858"/>
              <a:gd name="connsiteX3" fmla="*/ 39 w 16538"/>
              <a:gd name="connsiteY3" fmla="*/ 33 h 2858"/>
              <a:gd name="connsiteX4" fmla="*/ 0 w 16538"/>
              <a:gd name="connsiteY4" fmla="*/ 0 h 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8" h="2858">
                <a:moveTo>
                  <a:pt x="16538" y="0"/>
                </a:moveTo>
                <a:lnTo>
                  <a:pt x="16500" y="33"/>
                </a:lnTo>
                <a:cubicBezTo>
                  <a:pt x="14393" y="1778"/>
                  <a:pt x="11483" y="2858"/>
                  <a:pt x="8269" y="2858"/>
                </a:cubicBezTo>
                <a:cubicBezTo>
                  <a:pt x="5055" y="2858"/>
                  <a:pt x="2145" y="1778"/>
                  <a:pt x="39" y="33"/>
                </a:cubicBezTo>
                <a:lnTo>
                  <a:pt x="0" y="0"/>
                </a:lnTo>
              </a:path>
            </a:pathLst>
          </a:custGeom>
          <a:ln w="1238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chemeClr val="accent1">
                    <a:alpha val="100000"/>
                  </a:schemeClr>
                </a:gs>
              </a:gsLst>
              <a:lin ang="0" scaled="1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1746866" y="2836958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6"/>
          </a:fillRef>
          <a:effectRef idx="0">
            <a:srgbClr val="FFFFFF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1995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0" name="圆角矩形 39"/>
          <p:cNvSpPr/>
          <p:nvPr>
            <p:custDataLst>
              <p:tags r:id="rId3"/>
            </p:custDataLst>
          </p:nvPr>
        </p:nvSpPr>
        <p:spPr>
          <a:xfrm>
            <a:off x="6652790" y="3458113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2015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3" name="圆角矩形 42"/>
          <p:cNvSpPr/>
          <p:nvPr>
            <p:custDataLst>
              <p:tags r:id="rId4"/>
            </p:custDataLst>
          </p:nvPr>
        </p:nvSpPr>
        <p:spPr>
          <a:xfrm>
            <a:off x="2957851" y="4929691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2000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5" name="圆角矩形 44"/>
          <p:cNvSpPr/>
          <p:nvPr>
            <p:custDataLst>
              <p:tags r:id="rId5"/>
            </p:custDataLst>
          </p:nvPr>
        </p:nvSpPr>
        <p:spPr>
          <a:xfrm>
            <a:off x="5429808" y="5230271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2010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6" name="圆角矩形 45"/>
          <p:cNvSpPr/>
          <p:nvPr>
            <p:custDataLst>
              <p:tags r:id="rId6"/>
            </p:custDataLst>
          </p:nvPr>
        </p:nvSpPr>
        <p:spPr>
          <a:xfrm>
            <a:off x="4186165" y="3498102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2005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9" name="圆角矩形 48"/>
          <p:cNvSpPr/>
          <p:nvPr>
            <p:custDataLst>
              <p:tags r:id="rId7"/>
            </p:custDataLst>
          </p:nvPr>
        </p:nvSpPr>
        <p:spPr>
          <a:xfrm>
            <a:off x="7825120" y="4863043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2020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0" name="圆角矩形 49"/>
          <p:cNvSpPr/>
          <p:nvPr>
            <p:custDataLst>
              <p:tags r:id="rId8"/>
            </p:custDataLst>
          </p:nvPr>
        </p:nvSpPr>
        <p:spPr>
          <a:xfrm>
            <a:off x="9068097" y="2756981"/>
            <a:ext cx="1611537" cy="439207"/>
          </a:xfrm>
          <a:prstGeom prst="roundRect">
            <a:avLst>
              <a:gd name="adj" fmla="val 50000"/>
            </a:avLst>
          </a:prstGeom>
        </p:spPr>
        <p:style>
          <a:lnRef idx="0">
            <a:srgbClr val="FFFFFF"/>
          </a:lnRef>
          <a:fillRef idx="3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2025</a:t>
            </a:r>
            <a:r>
              <a:rPr lang="zh-CN" altLang="en-US" sz="16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年</a:t>
            </a:r>
            <a:endParaRPr lang="zh-CN" altLang="en-US" sz="16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2" name="矩形 51"/>
          <p:cNvSpPr/>
          <p:nvPr>
            <p:custDataLst>
              <p:tags r:id="rId9"/>
            </p:custDataLst>
          </p:nvPr>
        </p:nvSpPr>
        <p:spPr>
          <a:xfrm>
            <a:off x="3857593" y="2429742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业务拓展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3" name="矩形 52"/>
          <p:cNvSpPr/>
          <p:nvPr>
            <p:custDataLst>
              <p:tags r:id="rId10"/>
            </p:custDataLst>
          </p:nvPr>
        </p:nvSpPr>
        <p:spPr>
          <a:xfrm>
            <a:off x="6324218" y="2359762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市场突破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4" name="矩形 53"/>
          <p:cNvSpPr/>
          <p:nvPr>
            <p:custDataLst>
              <p:tags r:id="rId11"/>
            </p:custDataLst>
          </p:nvPr>
        </p:nvSpPr>
        <p:spPr>
          <a:xfrm>
            <a:off x="1418293" y="1768599"/>
            <a:ext cx="2267349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初创奠基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5" name="矩形 54"/>
          <p:cNvSpPr/>
          <p:nvPr>
            <p:custDataLst>
              <p:tags r:id="rId12"/>
            </p:custDataLst>
          </p:nvPr>
        </p:nvSpPr>
        <p:spPr>
          <a:xfrm>
            <a:off x="2629279" y="5479533"/>
            <a:ext cx="2267349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稳步发展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6" name="矩形 55"/>
          <p:cNvSpPr/>
          <p:nvPr>
            <p:custDataLst>
              <p:tags r:id="rId13"/>
            </p:custDataLst>
          </p:nvPr>
        </p:nvSpPr>
        <p:spPr>
          <a:xfrm>
            <a:off x="5101236" y="5780780"/>
            <a:ext cx="2267349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技术创新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7" name="矩形 56"/>
          <p:cNvSpPr/>
          <p:nvPr>
            <p:custDataLst>
              <p:tags r:id="rId14"/>
            </p:custDataLst>
          </p:nvPr>
        </p:nvSpPr>
        <p:spPr>
          <a:xfrm>
            <a:off x="7496548" y="5422216"/>
            <a:ext cx="2267348" cy="7411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2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转型升级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8" name="矩形 57"/>
          <p:cNvSpPr/>
          <p:nvPr>
            <p:custDataLst>
              <p:tags r:id="rId15"/>
            </p:custDataLst>
          </p:nvPr>
        </p:nvSpPr>
        <p:spPr>
          <a:xfrm>
            <a:off x="8739524" y="1677291"/>
            <a:ext cx="2267348" cy="9383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lnSpc>
                <a:spcPct val="12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行业领先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1737210" y="723999"/>
            <a:ext cx="1637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部门介绍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1"/>
            </p:custDataLst>
          </p:nvPr>
        </p:nvGrpSpPr>
        <p:grpSpPr>
          <a:xfrm>
            <a:off x="1625711" y="2310248"/>
            <a:ext cx="998642" cy="1000758"/>
            <a:chOff x="2116138" y="1863725"/>
            <a:chExt cx="749300" cy="750888"/>
          </a:xfrm>
        </p:grpSpPr>
        <p:sp>
          <p:nvSpPr>
            <p:cNvPr id="1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116138" y="1863725"/>
              <a:ext cx="749300" cy="750888"/>
            </a:xfrm>
            <a:prstGeom prst="rect">
              <a:avLst/>
            </a:prstGeom>
            <a:solidFill>
              <a:srgbClr val="D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3"/>
              </p:custDataLst>
            </p:nvPr>
          </p:nvSpPr>
          <p:spPr>
            <a:xfrm>
              <a:off x="2228453" y="1985249"/>
              <a:ext cx="385125" cy="39164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dirty="0">
                  <a:solidFill>
                    <a:srgbClr val="FFFFFF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rgbClr val="FFFFFF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4"/>
            </p:custDataLst>
          </p:nvPr>
        </p:nvGrpSpPr>
        <p:grpSpPr>
          <a:xfrm>
            <a:off x="4126208" y="3785573"/>
            <a:ext cx="998642" cy="1000758"/>
            <a:chOff x="4175125" y="3541713"/>
            <a:chExt cx="749300" cy="750888"/>
          </a:xfrm>
        </p:grpSpPr>
        <p:sp>
          <p:nvSpPr>
            <p:cNvPr id="22" name="Rectangl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175125" y="3541713"/>
              <a:ext cx="749300" cy="750888"/>
            </a:xfrm>
            <a:prstGeom prst="rect">
              <a:avLst/>
            </a:prstGeom>
            <a:solidFill>
              <a:srgbClr val="D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6"/>
              </p:custDataLst>
            </p:nvPr>
          </p:nvSpPr>
          <p:spPr>
            <a:xfrm>
              <a:off x="4257278" y="3642599"/>
              <a:ext cx="417600" cy="39164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dirty="0">
                  <a:solidFill>
                    <a:srgbClr val="FFFFFF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rgbClr val="FFFFFF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7"/>
            </p:custDataLst>
          </p:nvPr>
        </p:nvGrpSpPr>
        <p:grpSpPr>
          <a:xfrm>
            <a:off x="6647590" y="3790793"/>
            <a:ext cx="992294" cy="996527"/>
            <a:chOff x="5391150" y="2759075"/>
            <a:chExt cx="744537" cy="747713"/>
          </a:xfrm>
        </p:grpSpPr>
        <p:sp>
          <p:nvSpPr>
            <p:cNvPr id="25" name="Rectangle 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391150" y="2759075"/>
              <a:ext cx="744537" cy="747713"/>
            </a:xfrm>
            <a:prstGeom prst="rect">
              <a:avLst/>
            </a:prstGeom>
            <a:solidFill>
              <a:srgbClr val="D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9"/>
              </p:custDataLst>
            </p:nvPr>
          </p:nvSpPr>
          <p:spPr>
            <a:xfrm>
              <a:off x="5476478" y="2861549"/>
              <a:ext cx="426019" cy="39164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dirty="0">
                  <a:solidFill>
                    <a:srgbClr val="FFFFFF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rgbClr val="FFFFFF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10"/>
            </p:custDataLst>
          </p:nvPr>
        </p:nvGrpSpPr>
        <p:grpSpPr>
          <a:xfrm>
            <a:off x="8974321" y="2335776"/>
            <a:ext cx="998642" cy="998642"/>
            <a:chOff x="5775325" y="1419225"/>
            <a:chExt cx="749300" cy="749300"/>
          </a:xfrm>
        </p:grpSpPr>
        <p:sp>
          <p:nvSpPr>
            <p:cNvPr id="28" name="Rectangle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775325" y="1419225"/>
              <a:ext cx="749300" cy="749300"/>
            </a:xfrm>
            <a:prstGeom prst="rect">
              <a:avLst/>
            </a:prstGeom>
            <a:solidFill>
              <a:srgbClr val="D6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12"/>
              </p:custDataLst>
            </p:nvPr>
          </p:nvSpPr>
          <p:spPr>
            <a:xfrm>
              <a:off x="5867003" y="1537574"/>
              <a:ext cx="417600" cy="39164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en-US" altLang="zh-CN" sz="2800" dirty="0">
                  <a:solidFill>
                    <a:srgbClr val="FFFFFF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rgbClr val="FFFFFF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29"/>
          <p:cNvSpPr/>
          <p:nvPr>
            <p:custDataLst>
              <p:tags r:id="rId13"/>
            </p:custDataLst>
          </p:nvPr>
        </p:nvSpPr>
        <p:spPr>
          <a:xfrm>
            <a:off x="2946411" y="2758341"/>
            <a:ext cx="152242" cy="152242"/>
          </a:xfrm>
          <a:prstGeom prst="ellipse">
            <a:avLst/>
          </a:prstGeom>
          <a:solidFill>
            <a:srgbClr val="D6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>
            <p:custDataLst>
              <p:tags r:id="rId14"/>
            </p:custDataLst>
          </p:nvPr>
        </p:nvSpPr>
        <p:spPr>
          <a:xfrm>
            <a:off x="4543477" y="3457179"/>
            <a:ext cx="152242" cy="152242"/>
          </a:xfrm>
          <a:prstGeom prst="ellipse">
            <a:avLst/>
          </a:prstGeom>
          <a:solidFill>
            <a:srgbClr val="D6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>
            <p:custDataLst>
              <p:tags r:id="rId15"/>
            </p:custDataLst>
          </p:nvPr>
        </p:nvSpPr>
        <p:spPr>
          <a:xfrm>
            <a:off x="7018924" y="3520652"/>
            <a:ext cx="152242" cy="152242"/>
          </a:xfrm>
          <a:prstGeom prst="ellipse">
            <a:avLst/>
          </a:prstGeom>
          <a:solidFill>
            <a:srgbClr val="D6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>
            <p:custDataLst>
              <p:tags r:id="rId16"/>
            </p:custDataLst>
          </p:nvPr>
        </p:nvSpPr>
        <p:spPr>
          <a:xfrm>
            <a:off x="8527108" y="2784366"/>
            <a:ext cx="152242" cy="152242"/>
          </a:xfrm>
          <a:prstGeom prst="ellipse">
            <a:avLst/>
          </a:prstGeom>
          <a:solidFill>
            <a:srgbClr val="D6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20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5233093" y="2475842"/>
            <a:ext cx="998642" cy="5151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59 h 67"/>
              <a:gd name="T18" fmla="*/ 119 w 132"/>
              <a:gd name="T19" fmla="*/ 67 h 67"/>
              <a:gd name="T20" fmla="*/ 125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4 w 132"/>
              <a:gd name="T39" fmla="*/ 37 h 67"/>
              <a:gd name="T40" fmla="*/ 2 w 132"/>
              <a:gd name="T41" fmla="*/ 55 h 67"/>
              <a:gd name="T42" fmla="*/ 4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59 h 67"/>
              <a:gd name="T52" fmla="*/ 22 w 132"/>
              <a:gd name="T53" fmla="*/ 67 h 67"/>
              <a:gd name="T54" fmla="*/ 28 w 132"/>
              <a:gd name="T55" fmla="*/ 67 h 67"/>
              <a:gd name="T56" fmla="*/ 25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1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7 h 67"/>
              <a:gd name="T80" fmla="*/ 51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7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8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39"/>
                  <a:pt x="97" y="52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1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59"/>
                  <a:pt x="114" y="59"/>
                </a:cubicBezTo>
                <a:cubicBezTo>
                  <a:pt x="117" y="59"/>
                  <a:pt x="119" y="64"/>
                  <a:pt x="119" y="67"/>
                </a:cubicBezTo>
                <a:cubicBezTo>
                  <a:pt x="125" y="67"/>
                  <a:pt x="125" y="67"/>
                  <a:pt x="125" y="67"/>
                </a:cubicBezTo>
                <a:cubicBezTo>
                  <a:pt x="124" y="61"/>
                  <a:pt x="123" y="55"/>
                  <a:pt x="121" y="49"/>
                </a:cubicBezTo>
                <a:cubicBezTo>
                  <a:pt x="124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2"/>
                  <a:pt x="125" y="39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4" y="37"/>
                </a:cubicBezTo>
                <a:cubicBezTo>
                  <a:pt x="7" y="39"/>
                  <a:pt x="0" y="52"/>
                  <a:pt x="2" y="55"/>
                </a:cubicBezTo>
                <a:cubicBezTo>
                  <a:pt x="3" y="55"/>
                  <a:pt x="3" y="55"/>
                  <a:pt x="4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1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59"/>
                  <a:pt x="18" y="59"/>
                </a:cubicBezTo>
                <a:cubicBezTo>
                  <a:pt x="20" y="59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1"/>
                  <a:pt x="26" y="55"/>
                  <a:pt x="25" y="49"/>
                </a:cubicBezTo>
                <a:cubicBezTo>
                  <a:pt x="27" y="52"/>
                  <a:pt x="30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2"/>
                  <a:pt x="28" y="39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4"/>
                  <a:pt x="57" y="10"/>
                </a:cubicBezTo>
                <a:cubicBezTo>
                  <a:pt x="57" y="13"/>
                  <a:pt x="58" y="16"/>
                  <a:pt x="61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7"/>
                  <a:pt x="43" y="48"/>
                  <a:pt x="44" y="48"/>
                </a:cubicBezTo>
                <a:cubicBezTo>
                  <a:pt x="48" y="48"/>
                  <a:pt x="52" y="42"/>
                  <a:pt x="56" y="37"/>
                </a:cubicBezTo>
                <a:cubicBezTo>
                  <a:pt x="53" y="47"/>
                  <a:pt x="51" y="58"/>
                  <a:pt x="51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7"/>
                </a:cubicBezTo>
                <a:cubicBezTo>
                  <a:pt x="82" y="42"/>
                  <a:pt x="87" y="48"/>
                  <a:pt x="90" y="48"/>
                </a:cubicBezTo>
                <a:cubicBezTo>
                  <a:pt x="91" y="48"/>
                  <a:pt x="92" y="47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6"/>
                  <a:pt x="78" y="13"/>
                  <a:pt x="78" y="10"/>
                </a:cubicBezTo>
                <a:cubicBezTo>
                  <a:pt x="78" y="4"/>
                  <a:pt x="73" y="0"/>
                  <a:pt x="67" y="0"/>
                </a:cubicBezTo>
              </a:path>
            </a:pathLst>
          </a:custGeom>
          <a:solidFill>
            <a:srgbClr val="D6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18"/>
            </p:custDataLst>
          </p:nvPr>
        </p:nvSpPr>
        <p:spPr>
          <a:xfrm>
            <a:off x="3235808" y="2834958"/>
            <a:ext cx="1929579" cy="0"/>
          </a:xfrm>
          <a:custGeom>
            <a:avLst/>
            <a:gdLst>
              <a:gd name="connsiteX0" fmla="*/ 0 w 1447800"/>
              <a:gd name="connsiteY0" fmla="*/ 0 h 0"/>
              <a:gd name="connsiteX1" fmla="*/ 1447800 w 1447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7800">
                <a:moveTo>
                  <a:pt x="0" y="0"/>
                </a:moveTo>
                <a:lnTo>
                  <a:pt x="14478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19"/>
            </p:custDataLst>
          </p:nvPr>
        </p:nvSpPr>
        <p:spPr>
          <a:xfrm>
            <a:off x="6495866" y="2835593"/>
            <a:ext cx="1929579" cy="0"/>
          </a:xfrm>
          <a:custGeom>
            <a:avLst/>
            <a:gdLst>
              <a:gd name="connsiteX0" fmla="*/ 0 w 1447800"/>
              <a:gd name="connsiteY0" fmla="*/ 0 h 0"/>
              <a:gd name="connsiteX1" fmla="*/ 1447800 w 1447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7800">
                <a:moveTo>
                  <a:pt x="0" y="0"/>
                </a:moveTo>
                <a:lnTo>
                  <a:pt x="1447800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20"/>
            </p:custDataLst>
          </p:nvPr>
        </p:nvSpPr>
        <p:spPr>
          <a:xfrm>
            <a:off x="4543352" y="3038072"/>
            <a:ext cx="622035" cy="418922"/>
          </a:xfrm>
          <a:custGeom>
            <a:avLst/>
            <a:gdLst>
              <a:gd name="connsiteX0" fmla="*/ 0 w 466725"/>
              <a:gd name="connsiteY0" fmla="*/ 314325 h 314325"/>
              <a:gd name="connsiteX1" fmla="*/ 466725 w 466725"/>
              <a:gd name="connsiteY1" fmla="*/ 0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6725" h="314325">
                <a:moveTo>
                  <a:pt x="0" y="314325"/>
                </a:moveTo>
                <a:lnTo>
                  <a:pt x="466725" y="0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21"/>
            </p:custDataLst>
          </p:nvPr>
        </p:nvSpPr>
        <p:spPr>
          <a:xfrm>
            <a:off x="6457783" y="3013317"/>
            <a:ext cx="469700" cy="469700"/>
          </a:xfrm>
          <a:custGeom>
            <a:avLst/>
            <a:gdLst>
              <a:gd name="connsiteX0" fmla="*/ 0 w 352425"/>
              <a:gd name="connsiteY0" fmla="*/ 0 h 352425"/>
              <a:gd name="connsiteX1" fmla="*/ 352425 w 352425"/>
              <a:gd name="connsiteY1" fmla="*/ 352425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425" h="352425">
                <a:moveTo>
                  <a:pt x="0" y="0"/>
                </a:moveTo>
                <a:lnTo>
                  <a:pt x="352425" y="352425"/>
                </a:lnTo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93"/>
          <p:cNvSpPr txBox="1"/>
          <p:nvPr>
            <p:custDataLst>
              <p:tags r:id="rId22"/>
            </p:custDataLst>
          </p:nvPr>
        </p:nvSpPr>
        <p:spPr>
          <a:xfrm>
            <a:off x="1724789" y="3335913"/>
            <a:ext cx="1510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b="1" spc="100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销售部</a:t>
            </a:r>
            <a:endParaRPr lang="zh-CN" altLang="en-US" sz="2000" b="1" spc="100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93"/>
          <p:cNvSpPr txBox="1"/>
          <p:nvPr>
            <p:custDataLst>
              <p:tags r:id="rId23"/>
            </p:custDataLst>
          </p:nvPr>
        </p:nvSpPr>
        <p:spPr>
          <a:xfrm>
            <a:off x="3957037" y="4803536"/>
            <a:ext cx="1510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b="1" spc="100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财务部</a:t>
            </a:r>
            <a:endParaRPr lang="zh-CN" altLang="en-US" sz="2000" b="1" spc="100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93"/>
          <p:cNvSpPr txBox="1"/>
          <p:nvPr>
            <p:custDataLst>
              <p:tags r:id="rId24"/>
            </p:custDataLst>
          </p:nvPr>
        </p:nvSpPr>
        <p:spPr>
          <a:xfrm>
            <a:off x="6504424" y="4803536"/>
            <a:ext cx="1510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b="1" spc="100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采购部</a:t>
            </a:r>
            <a:endParaRPr lang="zh-CN" altLang="en-US" sz="2000" b="1" spc="100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93"/>
          <p:cNvSpPr txBox="1"/>
          <p:nvPr>
            <p:custDataLst>
              <p:tags r:id="rId25"/>
            </p:custDataLst>
          </p:nvPr>
        </p:nvSpPr>
        <p:spPr>
          <a:xfrm>
            <a:off x="8880475" y="3335655"/>
            <a:ext cx="170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b="1" spc="100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人力资源部</a:t>
            </a:r>
            <a:endParaRPr lang="zh-CN" altLang="en-US" sz="2000" b="1" spc="100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TextBox 28"/>
          <p:cNvSpPr txBox="1"/>
          <p:nvPr/>
        </p:nvSpPr>
        <p:spPr>
          <a:xfrm>
            <a:off x="3790545" y="3069029"/>
            <a:ext cx="473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6600" b="1" spc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endParaRPr lang="en-US" sz="6600" b="1" spc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871070" y="0"/>
            <a:ext cx="2484278" cy="265503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12" h="4181">
                <a:moveTo>
                  <a:pt x="0" y="0"/>
                </a:moveTo>
                <a:lnTo>
                  <a:pt x="3912" y="0"/>
                </a:lnTo>
                <a:lnTo>
                  <a:pt x="3912" y="2225"/>
                </a:lnTo>
                <a:cubicBezTo>
                  <a:pt x="3912" y="3305"/>
                  <a:pt x="3036" y="4181"/>
                  <a:pt x="1956" y="4181"/>
                </a:cubicBezTo>
                <a:cubicBezTo>
                  <a:pt x="876" y="4181"/>
                  <a:pt x="0" y="3305"/>
                  <a:pt x="0" y="2225"/>
                </a:cubicBezTo>
                <a:lnTo>
                  <a:pt x="0" y="0"/>
                </a:lnTo>
                <a:close/>
              </a:path>
            </a:pathLst>
          </a:custGeom>
          <a:solidFill>
            <a:srgbClr val="D6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TextBox 59"/>
          <p:cNvSpPr>
            <a:spLocks noChangeArrowheads="1"/>
          </p:cNvSpPr>
          <p:nvPr/>
        </p:nvSpPr>
        <p:spPr bwMode="auto">
          <a:xfrm flipH="1">
            <a:off x="4943300" y="1413036"/>
            <a:ext cx="2340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第</a:t>
            </a:r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方正兰亭黑_GBK" pitchFamily="2" charset="-122"/>
              </a:rPr>
              <a:t>二章</a:t>
            </a:r>
            <a:endParaRPr lang="zh-CN" altLang="en-US" sz="3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方正兰亭黑_GBK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-1"/>
            <a:ext cx="12190413" cy="662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953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2204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59102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5286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产品服务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90598" y="116632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管理制度</a:t>
            </a:r>
            <a:endParaRPr lang="en-US" sz="2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7870" y="724634"/>
            <a:ext cx="163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  <a:endParaRPr 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207520" y="1270334"/>
            <a:ext cx="5220072" cy="357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 flipH="1">
            <a:off x="1607120" y="1700264"/>
            <a:ext cx="1452880" cy="460375"/>
          </a:xfrm>
          <a:prstGeom prst="rect">
            <a:avLst/>
          </a:prstGeom>
        </p:spPr>
        <p:txBody>
          <a:bodyPr wrap="none">
            <a:spAutoFit/>
          </a:bodyPr>
          <a:p>
            <a:pPr fontAlgn="base">
              <a:lnSpc>
                <a:spcPct val="120000"/>
              </a:lnSpc>
            </a:pPr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核心</a:t>
            </a:r>
            <a:r>
              <a:rPr lang="zh-CN" altLang="en-US" sz="2000" b="1" dirty="0">
                <a:solidFill>
                  <a:srgbClr val="D6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价值观</a:t>
            </a:r>
            <a:endParaRPr lang="zh-CN" altLang="en-US" sz="2000" b="1" dirty="0">
              <a:solidFill>
                <a:srgbClr val="D6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>
            <p:custDataLst>
              <p:tags r:id="rId2"/>
            </p:custDataLst>
          </p:nvPr>
        </p:nvGrpSpPr>
        <p:grpSpPr>
          <a:xfrm flipH="1">
            <a:off x="1612860" y="2400025"/>
            <a:ext cx="4572000" cy="856463"/>
            <a:chOff x="-107776" y="1594012"/>
            <a:chExt cx="4572000" cy="856463"/>
          </a:xfrm>
        </p:grpSpPr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>
              <a:off x="3582958" y="1594012"/>
              <a:ext cx="538480" cy="3492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base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创新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4"/>
              </p:custDataLst>
            </p:nvPr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B55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-107776" y="1851670"/>
              <a:ext cx="4572000" cy="598805"/>
            </a:xfrm>
            <a:prstGeom prst="rect">
              <a:avLst/>
            </a:prstGeom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潍扬科技注重技术创新和研发，不断推出具有竞争力的产品和服务，以满足市场不断变化的需求。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6"/>
            </p:custDataLst>
          </p:nvPr>
        </p:nvGrpSpPr>
        <p:grpSpPr>
          <a:xfrm flipH="1">
            <a:off x="1614475" y="3313375"/>
            <a:ext cx="4572000" cy="848843"/>
            <a:chOff x="-107776" y="1601632"/>
            <a:chExt cx="4572000" cy="848843"/>
          </a:xfrm>
        </p:grpSpPr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>
              <a:off x="3563273" y="1601632"/>
              <a:ext cx="538480" cy="3492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base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诚信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8"/>
              </p:custDataLst>
            </p:nvPr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B55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9"/>
              </p:custDataLst>
            </p:nvPr>
          </p:nvSpPr>
          <p:spPr>
            <a:xfrm>
              <a:off x="-107776" y="1851670"/>
              <a:ext cx="4572000" cy="598805"/>
            </a:xfrm>
            <a:prstGeom prst="rect">
              <a:avLst/>
            </a:prstGeom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公司秉承诚信经营的原则，对待客户、合作伙伴和员工都以诚相待，建立良好的信誉和口碑。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0"/>
            </p:custDataLst>
          </p:nvPr>
        </p:nvGrpSpPr>
        <p:grpSpPr>
          <a:xfrm flipH="1">
            <a:off x="1614130" y="4263115"/>
            <a:ext cx="4572000" cy="856463"/>
            <a:chOff x="-107776" y="1594012"/>
            <a:chExt cx="4572000" cy="856463"/>
          </a:xfrm>
        </p:grpSpPr>
        <p:sp>
          <p:nvSpPr>
            <p:cNvPr id="3" name="矩形 2"/>
            <p:cNvSpPr/>
            <p:nvPr>
              <p:custDataLst>
                <p:tags r:id="rId11"/>
              </p:custDataLst>
            </p:nvPr>
          </p:nvSpPr>
          <p:spPr>
            <a:xfrm>
              <a:off x="3582958" y="1594012"/>
              <a:ext cx="538480" cy="3492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base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协作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椭圆 29"/>
            <p:cNvSpPr/>
            <p:nvPr>
              <p:custDataLst>
                <p:tags r:id="rId12"/>
              </p:custDataLst>
            </p:nvPr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B55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13"/>
              </p:custDataLst>
            </p:nvPr>
          </p:nvSpPr>
          <p:spPr>
            <a:xfrm>
              <a:off x="-107776" y="1851670"/>
              <a:ext cx="4572000" cy="598805"/>
            </a:xfrm>
            <a:prstGeom prst="rect">
              <a:avLst/>
            </a:prstGeom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潍扬科技强调团队协作的重要性，鼓励员工之间互相支持、共同进步，形成积极向上的工作氛围。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14"/>
            </p:custDataLst>
          </p:nvPr>
        </p:nvGrpSpPr>
        <p:grpSpPr>
          <a:xfrm flipH="1">
            <a:off x="1668105" y="5158465"/>
            <a:ext cx="4572000" cy="856463"/>
            <a:chOff x="-107776" y="1594012"/>
            <a:chExt cx="4572000" cy="856463"/>
          </a:xfrm>
        </p:grpSpPr>
        <p:sp>
          <p:nvSpPr>
            <p:cNvPr id="33" name="矩形 32"/>
            <p:cNvSpPr/>
            <p:nvPr>
              <p:custDataLst>
                <p:tags r:id="rId15"/>
              </p:custDataLst>
            </p:nvPr>
          </p:nvSpPr>
          <p:spPr>
            <a:xfrm>
              <a:off x="3582958" y="1594012"/>
              <a:ext cx="538480" cy="3492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base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责任</a:t>
              </a:r>
              <a:endParaRPr lang="zh-CN" alt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16"/>
              </p:custDataLst>
            </p:nvPr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B55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>
              <p:custDataLst>
                <p:tags r:id="rId17"/>
              </p:custDataLst>
            </p:nvPr>
          </p:nvSpPr>
          <p:spPr>
            <a:xfrm>
              <a:off x="-107776" y="1851670"/>
              <a:ext cx="4572000" cy="598805"/>
            </a:xfrm>
            <a:prstGeom prst="rect">
              <a:avLst/>
            </a:prstGeom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公司积极履行社会责任，关注环境保护、公益事业等方面，为社会的可持续发展贡献力量。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1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2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3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4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5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6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7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8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09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3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4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5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6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7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8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19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1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2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3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4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5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6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7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8.xml><?xml version="1.0" encoding="utf-8"?>
<p:tagLst xmlns:p="http://schemas.openxmlformats.org/presentationml/2006/main">
  <p:tag name="KSO_WM_DIAGRAM_VIRTUALLY_FRAME" val="{&quot;height&quot;:286.038031496063,&quot;left&quot;:126.99685039370078,&quot;top&quot;:188.97834645669292,&quot;width&quot;:374.2}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2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3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4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5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6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7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8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39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1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2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3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4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5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6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7.xml><?xml version="1.0" encoding="utf-8"?>
<p:tagLst xmlns:p="http://schemas.openxmlformats.org/presentationml/2006/main">
  <p:tag name="KSO_WM_DIAGRAM_VIRTUALLY_FRAME" val="{&quot;height&quot;:305.42173228346456,&quot;left&quot;:0,&quot;top&quot;:142.1888188976378,&quot;width&quot;:961.2631496062992}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198.3691338582677,&quot;left&quot;:147.58496062992126,&quot;top&quot;:141.38984251968503,&quot;width&quot;:668.8150393700787}"/>
</p:tagLst>
</file>

<file path=ppt/tags/tag151.xml><?xml version="1.0" encoding="utf-8"?>
<p:tagLst xmlns:p="http://schemas.openxmlformats.org/presentationml/2006/main">
  <p:tag name="KSO_WM_DIAGRAM_VIRTUALLY_FRAME" val="{&quot;height&quot;:198.3691338582677,&quot;left&quot;:147.58496062992126,&quot;top&quot;:141.38984251968503,&quot;width&quot;:668.8150393700787}"/>
</p:tagLst>
</file>

<file path=ppt/tags/tag152.xml><?xml version="1.0" encoding="utf-8"?>
<p:tagLst xmlns:p="http://schemas.openxmlformats.org/presentationml/2006/main">
  <p:tag name="KSO_WM_DIAGRAM_VIRTUALLY_FRAME" val="{&quot;height&quot;:198.3691338582677,&quot;left&quot;:147.58496062992126,&quot;top&quot;:141.38984251968503,&quot;width&quot;:668.8150393700787}"/>
</p:tagLst>
</file>

<file path=ppt/tags/tag153.xml><?xml version="1.0" encoding="utf-8"?>
<p:tagLst xmlns:p="http://schemas.openxmlformats.org/presentationml/2006/main">
  <p:tag name="KSO_WM_DIAGRAM_VIRTUALLY_FRAME" val="{&quot;height&quot;:198.3691338582677,&quot;left&quot;:147.58496062992126,&quot;top&quot;:141.38984251968503,&quot;width&quot;:668.8150393700787}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319_6*m_i*1_1"/>
  <p:tag name="KSO_WM_TEMPLATE_CATEGORY" val="diagram"/>
  <p:tag name="KSO_WM_TEMPLATE_INDEX" val="20230319"/>
  <p:tag name="KSO_WM_UNIT_LAYERLEVEL" val="1_1"/>
  <p:tag name="KSO_WM_TAG_VERSION" val="3.0"/>
  <p:tag name="KSO_WM_DIAGRAM_VERSION" val="3"/>
  <p:tag name="KSO_WM_DIAGRAM_COLOR_TRICK" val="2"/>
  <p:tag name="KSO_WM_DIAGRAM_COLOR_TEXT_CAN_REMOVE" val="n"/>
  <p:tag name="KSO_WM_UNIT_TYPE" val="m_i"/>
  <p:tag name="KSO_WM_UNIT_INDEX" val="1_1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gradient&quot;:[{&quot;brightness&quot;:0.949999988079071,&quot;colorType&quot;:1,&quot;foreColorIndex&quot;:5,&quot;pos&quot;:0,&quot;transparency&quot;:1},{&quot;brightness&quot;:0,&quot;colorType&quot;:1,&quot;foreColorIndex&quot;:5,&quot;pos&quot;:0.6700000166893005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1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1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5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5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2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2_1"/>
  <p:tag name="KSO_WM_DIAGRAM_VERSION" val="3"/>
  <p:tag name="KSO_WM_DIAGRAM_COLOR_TRICK" val="2"/>
  <p:tag name="KSO_WM_DIAGRAM_COLOR_TEXT_CAN_REMOVE" val="n"/>
  <p:tag name="KSO_WM_UNIT_VALUE" val="6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4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4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3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6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6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8,&quot;pos&quot;:0.47999998927116394,&quot;transparency&quot;:0},{&quot;brightness&quot;:0.4000000059604645,&quot;colorType&quot;:1,&quot;foreColorIndex&quot;:8,&quot;pos&quot;:0,&quot;transparency&quot;:0},{&quot;brightness&quot;:0,&quot;colorType&quot;:1,&quot;foreColorIndex&quot;:8,&quot;pos&quot;:0.8100000023841858,&quot;transparency&quot;:0},{&quot;brightness&quot;:0.4000000059604645,&quot;colorType&quot;:1,&quot;foreColorIndex&quot;:8,&quot;pos&quot;:1,&quot;transparency&quot;:0}],&quot;type&quot;:3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8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319_6*m_h_a*1_7_1"/>
  <p:tag name="KSO_WM_TEMPLATE_CATEGORY" val="diagram"/>
  <p:tag name="KSO_WM_TEMPLATE_INDEX" val="20230319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7_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gradient&quot;:[{&quot;brightness&quot;:0,&quot;colorType&quot;:1,&quot;foreColorIndex&quot;:5,&quot;pos&quot;:0.47999998927116394,&quot;transparency&quot;:0},{&quot;brightness&quot;:0.4000000059604645,&quot;colorType&quot;:1,&quot;foreColorIndex&quot;:5,&quot;pos&quot;:0,&quot;transparency&quot;:0},{&quot;brightness&quot;:0,&quot;colorType&quot;:1,&quot;foreColorIndex&quot;:5,&quot;pos&quot;:0.8100000023841858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4"/>
  <p:tag name="KSO_WM_UNIT_PRESET_TEXT" val="添加标题"/>
  <p:tag name="KSO_WM_UNIT_FILL_TYPE" val="3"/>
  <p:tag name="KSO_WM_UNIT_LINE_FORE_SCHEMECOLOR_INDEX" val="5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0319_6*m_h_f*1_3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0319_6*m_h_f*1_5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0319_6*m_h_f*1_1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0319_6*m_h_f*1_2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0319_6*m_h_f*1_4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6_1"/>
  <p:tag name="KSO_WM_UNIT_ID" val="diagram20230319_6*m_h_f*1_6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7_1"/>
  <p:tag name="KSO_WM_UNIT_ID" val="diagram20230319_6*m_h_f*1_7_1"/>
  <p:tag name="KSO_WM_TEMPLATE_CATEGORY" val="diagram"/>
  <p:tag name="KSO_WM_TEMPLATE_INDEX" val="20230319"/>
  <p:tag name="KSO_WM_UNIT_LAYERLEVEL" val="1_1_1"/>
  <p:tag name="KSO_WM_TAG_VERSION" val="3.0"/>
  <p:tag name="KSO_WM_UNIT_TEXT_FILL_FORE_SCHEMECOLOR_INDEX_BRIGHTNESS" val="0.15"/>
  <p:tag name="KSO_WM_DIAGRAM_GROUP_CODE" val="m1-1"/>
  <p:tag name="KSO_WM_DIAGRAM_VERSION" val="3"/>
  <p:tag name="KSO_WM_DIAGRAM_COLOR_TRICK" val="2"/>
  <p:tag name="KSO_WM_DIAGRAM_COLOR_TEXT_CAN_REMOVE" val="n"/>
  <p:tag name="KSO_WM_DIAGRAM_MAX_ITEMCNT" val="8"/>
  <p:tag name="KSO_WM_DIAGRAM_MIN_ITEMCNT" val="2"/>
  <p:tag name="KSO_WM_DIAGRAM_VIRTUALLY_FRAME" val="{&quot;height&quot;:436.6999938964844,&quot;left&quot;:45.606377952755906,&quot;top&quot;:83.75000305175782,&quot;width&quot;:867.887244094488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输入你的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87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88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89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1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2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3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4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5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6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7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8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ags/tag99.xml><?xml version="1.0" encoding="utf-8"?>
<p:tagLst xmlns:p="http://schemas.openxmlformats.org/presentationml/2006/main">
  <p:tag name="KSO_WM_DIAGRAM_VIRTUALLY_FRAME" val="{&quot;height&quot;:284.82818897637793,&quot;left&quot;:135.81015748031496,&quot;top&quot;:181.95929133858266,&quot;width&quot;:699.3722047244095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1219</Words>
  <Application>WPS 演示</Application>
  <PresentationFormat>宽屏</PresentationFormat>
  <Paragraphs>231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</vt:lpstr>
      <vt:lpstr>方正兰亭黑_GBK</vt:lpstr>
      <vt:lpstr>黑体</vt:lpstr>
      <vt:lpstr>Arial Unicode MS</vt:lpstr>
      <vt:lpstr>Gill Sans</vt:lpstr>
      <vt:lpstr>Impact MT Std</vt:lpstr>
      <vt:lpstr>思源黑体 Bold</vt:lpstr>
      <vt:lpstr>思源黑体 Light</vt:lpstr>
      <vt:lpstr>Calibri</vt:lpstr>
      <vt:lpstr>AvantGarde Md BT</vt:lpstr>
      <vt:lpstr>Segoe Print</vt:lpstr>
      <vt:lpstr>Arial Unicode MS</vt:lpstr>
      <vt:lpstr>Gill Sans MT</vt:lpstr>
      <vt:lpstr>Office 主题​​</vt:lpstr>
      <vt:lpstr>新员工入职培训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我是我的未来</cp:lastModifiedBy>
  <cp:revision>178</cp:revision>
  <dcterms:created xsi:type="dcterms:W3CDTF">2019-06-19T02:08:00Z</dcterms:created>
  <dcterms:modified xsi:type="dcterms:W3CDTF">2025-02-20T05:38:46Z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